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hN8hebOM6rfgQXNpUHzzYK0hhG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28cb3cd30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28cb3cd3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28cb3cd3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128cb3cd30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28cb3cd3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128cb3cd30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28cb3cd3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2128cb3cd3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128cb3cd30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128cb3cd3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2"/>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 name="Google Shape;13;p32"/>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4" name="Google Shape;14;p32"/>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 name="Google Shape;15;p3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2"/>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32"/>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3"/>
          <p:cNvSpPr txBox="1"/>
          <p:nvPr>
            <p:ph type="ctrTitle"/>
          </p:nvPr>
        </p:nvSpPr>
        <p:spPr>
          <a:xfrm>
            <a:off x="576072" y="1124712"/>
            <a:ext cx="11036808" cy="3172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Avenir"/>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3"/>
          <p:cNvSpPr txBox="1"/>
          <p:nvPr>
            <p:ph idx="1" type="subTitle"/>
          </p:nvPr>
        </p:nvSpPr>
        <p:spPr>
          <a:xfrm>
            <a:off x="576072" y="4727448"/>
            <a:ext cx="11036808" cy="1481328"/>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33"/>
          <p:cNvSpPr txBox="1"/>
          <p:nvPr>
            <p:ph idx="10" type="dt"/>
          </p:nvPr>
        </p:nvSpPr>
        <p:spPr>
          <a:xfrm>
            <a:off x="576072"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3"/>
          <p:cNvSpPr txBox="1"/>
          <p:nvPr>
            <p:ph idx="12" type="sldNum"/>
          </p:nvPr>
        </p:nvSpPr>
        <p:spPr>
          <a:xfrm>
            <a:off x="886968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3"/>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7" name="Google Shape;27;p33"/>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4"/>
          <p:cNvSpPr/>
          <p:nvPr/>
        </p:nvSpPr>
        <p:spPr>
          <a:xfrm>
            <a:off x="558210" y="4981421"/>
            <a:ext cx="11134956" cy="82296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0" name="Google Shape;30;p34"/>
          <p:cNvSpPr/>
          <p:nvPr/>
        </p:nvSpPr>
        <p:spPr>
          <a:xfrm>
            <a:off x="498834" y="5118581"/>
            <a:ext cx="146304"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 name="Google Shape;31;p34"/>
          <p:cNvSpPr txBox="1"/>
          <p:nvPr>
            <p:ph type="title"/>
          </p:nvPr>
        </p:nvSpPr>
        <p:spPr>
          <a:xfrm>
            <a:off x="557784" y="640080"/>
            <a:ext cx="10890504" cy="411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600"/>
              <a:buFont typeface="Avenir"/>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4"/>
          <p:cNvSpPr txBox="1"/>
          <p:nvPr>
            <p:ph idx="1" type="body"/>
          </p:nvPr>
        </p:nvSpPr>
        <p:spPr>
          <a:xfrm>
            <a:off x="841248" y="5102352"/>
            <a:ext cx="10607040" cy="585216"/>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35"/>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8" name="Google Shape;38;p35"/>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9" name="Google Shape;39;p35"/>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 name="Google Shape;40;p3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5"/>
          <p:cNvSpPr txBox="1"/>
          <p:nvPr>
            <p:ph idx="1" type="body"/>
          </p:nvPr>
        </p:nvSpPr>
        <p:spPr>
          <a:xfrm>
            <a:off x="1115568"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5"/>
          <p:cNvSpPr txBox="1"/>
          <p:nvPr>
            <p:ph idx="2" type="body"/>
          </p:nvPr>
        </p:nvSpPr>
        <p:spPr>
          <a:xfrm>
            <a:off x="6345936"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5"/>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5"/>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36"/>
          <p:cNvSpPr/>
          <p:nvPr/>
        </p:nvSpPr>
        <p:spPr>
          <a:xfrm>
            <a:off x="558209" y="0"/>
            <a:ext cx="11167447" cy="2018806"/>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8" name="Google Shape;48;p36"/>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9" name="Google Shape;49;p36"/>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50" name="Google Shape;50;p3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idx="1" type="body"/>
          </p:nvPr>
        </p:nvSpPr>
        <p:spPr>
          <a:xfrm>
            <a:off x="1115568"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36"/>
          <p:cNvSpPr txBox="1"/>
          <p:nvPr>
            <p:ph idx="2" type="body"/>
          </p:nvPr>
        </p:nvSpPr>
        <p:spPr>
          <a:xfrm>
            <a:off x="1115568" y="3203688"/>
            <a:ext cx="4937760" cy="2968512"/>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6"/>
          <p:cNvSpPr txBox="1"/>
          <p:nvPr>
            <p:ph idx="3" type="body"/>
          </p:nvPr>
        </p:nvSpPr>
        <p:spPr>
          <a:xfrm>
            <a:off x="6345936"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36"/>
          <p:cNvSpPr txBox="1"/>
          <p:nvPr>
            <p:ph idx="4" type="body"/>
          </p:nvPr>
        </p:nvSpPr>
        <p:spPr>
          <a:xfrm>
            <a:off x="6345936" y="3203687"/>
            <a:ext cx="4937760" cy="2968511"/>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6"/>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6"/>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37"/>
          <p:cNvSpPr/>
          <p:nvPr/>
        </p:nvSpPr>
        <p:spPr>
          <a:xfrm>
            <a:off x="665853" y="1533525"/>
            <a:ext cx="10917063" cy="379095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0" name="Google Shape;60;p37"/>
          <p:cNvSpPr/>
          <p:nvPr/>
        </p:nvSpPr>
        <p:spPr>
          <a:xfrm>
            <a:off x="609084" y="2971798"/>
            <a:ext cx="128016"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1" name="Google Shape;61;p37"/>
          <p:cNvSpPr txBox="1"/>
          <p:nvPr>
            <p:ph type="title"/>
          </p:nvPr>
        </p:nvSpPr>
        <p:spPr>
          <a:xfrm>
            <a:off x="1078992" y="1938528"/>
            <a:ext cx="10177272" cy="2990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Avenir"/>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39"/>
          <p:cNvSpPr/>
          <p:nvPr/>
        </p:nvSpPr>
        <p:spPr>
          <a:xfrm>
            <a:off x="558210" y="1162033"/>
            <a:ext cx="3740740" cy="4643344"/>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1" name="Google Shape;71;p39"/>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2" name="Google Shape;72;p39"/>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9"/>
          <p:cNvSpPr txBox="1"/>
          <p:nvPr>
            <p:ph idx="1" type="body"/>
          </p:nvPr>
        </p:nvSpPr>
        <p:spPr>
          <a:xfrm>
            <a:off x="4965192" y="1709928"/>
            <a:ext cx="6729984" cy="4096512"/>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39"/>
          <p:cNvSpPr txBox="1"/>
          <p:nvPr>
            <p:ph idx="2" type="body"/>
          </p:nvPr>
        </p:nvSpPr>
        <p:spPr>
          <a:xfrm>
            <a:off x="868680" y="3429000"/>
            <a:ext cx="3099816" cy="2066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39"/>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40"/>
          <p:cNvSpPr/>
          <p:nvPr/>
        </p:nvSpPr>
        <p:spPr>
          <a:xfrm>
            <a:off x="558210" y="1162033"/>
            <a:ext cx="3740740" cy="4643344"/>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0" name="Google Shape;80;p40"/>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1" name="Google Shape;81;p40"/>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40"/>
          <p:cNvSpPr/>
          <p:nvPr>
            <p:ph idx="2" type="pic"/>
          </p:nvPr>
        </p:nvSpPr>
        <p:spPr>
          <a:xfrm>
            <a:off x="4965192" y="1161288"/>
            <a:ext cx="6729984" cy="4645152"/>
          </a:xfrm>
          <a:prstGeom prst="rect">
            <a:avLst/>
          </a:prstGeom>
          <a:noFill/>
          <a:ln>
            <a:noFill/>
          </a:ln>
        </p:spPr>
      </p:sp>
      <p:sp>
        <p:nvSpPr>
          <p:cNvPr id="83" name="Google Shape;83;p40"/>
          <p:cNvSpPr txBox="1"/>
          <p:nvPr>
            <p:ph idx="1" type="body"/>
          </p:nvPr>
        </p:nvSpPr>
        <p:spPr>
          <a:xfrm>
            <a:off x="868680" y="3438144"/>
            <a:ext cx="3099816" cy="20574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40"/>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1" i="0" sz="44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venir"/>
                <a:ea typeface="Avenir"/>
                <a:cs typeface="Avenir"/>
                <a:sym typeface="Avenir"/>
              </a:defRPr>
            </a:lvl1pPr>
            <a:lvl2pPr indent="0" lvl="1" marL="0" marR="0" rtl="0" algn="r">
              <a:spcBef>
                <a:spcPts val="0"/>
              </a:spcBef>
              <a:buNone/>
              <a:defRPr b="0" i="0" sz="1200" u="none" cap="none" strike="noStrike">
                <a:solidFill>
                  <a:srgbClr val="888888"/>
                </a:solidFill>
                <a:latin typeface="Avenir"/>
                <a:ea typeface="Avenir"/>
                <a:cs typeface="Avenir"/>
                <a:sym typeface="Avenir"/>
              </a:defRPr>
            </a:lvl2pPr>
            <a:lvl3pPr indent="0" lvl="2" marL="0" marR="0" rtl="0" algn="r">
              <a:spcBef>
                <a:spcPts val="0"/>
              </a:spcBef>
              <a:buNone/>
              <a:defRPr b="0" i="0" sz="1200" u="none" cap="none" strike="noStrike">
                <a:solidFill>
                  <a:srgbClr val="888888"/>
                </a:solidFill>
                <a:latin typeface="Avenir"/>
                <a:ea typeface="Avenir"/>
                <a:cs typeface="Avenir"/>
                <a:sym typeface="Avenir"/>
              </a:defRPr>
            </a:lvl3pPr>
            <a:lvl4pPr indent="0" lvl="3" marL="0" marR="0" rtl="0" algn="r">
              <a:spcBef>
                <a:spcPts val="0"/>
              </a:spcBef>
              <a:buNone/>
              <a:defRPr b="0" i="0" sz="1200" u="none" cap="none" strike="noStrike">
                <a:solidFill>
                  <a:srgbClr val="888888"/>
                </a:solidFill>
                <a:latin typeface="Avenir"/>
                <a:ea typeface="Avenir"/>
                <a:cs typeface="Avenir"/>
                <a:sym typeface="Avenir"/>
              </a:defRPr>
            </a:lvl4pPr>
            <a:lvl5pPr indent="0" lvl="4" marL="0" marR="0" rtl="0" algn="r">
              <a:spcBef>
                <a:spcPts val="0"/>
              </a:spcBef>
              <a:buNone/>
              <a:defRPr b="0" i="0" sz="1200" u="none" cap="none" strike="noStrike">
                <a:solidFill>
                  <a:srgbClr val="888888"/>
                </a:solidFill>
                <a:latin typeface="Avenir"/>
                <a:ea typeface="Avenir"/>
                <a:cs typeface="Avenir"/>
                <a:sym typeface="Avenir"/>
              </a:defRPr>
            </a:lvl5pPr>
            <a:lvl6pPr indent="0" lvl="5" marL="0" marR="0" rtl="0" algn="r">
              <a:spcBef>
                <a:spcPts val="0"/>
              </a:spcBef>
              <a:buNone/>
              <a:defRPr b="0" i="0" sz="1200" u="none" cap="none" strike="noStrike">
                <a:solidFill>
                  <a:srgbClr val="888888"/>
                </a:solidFill>
                <a:latin typeface="Avenir"/>
                <a:ea typeface="Avenir"/>
                <a:cs typeface="Avenir"/>
                <a:sym typeface="Avenir"/>
              </a:defRPr>
            </a:lvl6pPr>
            <a:lvl7pPr indent="0" lvl="6" marL="0" marR="0" rtl="0" algn="r">
              <a:spcBef>
                <a:spcPts val="0"/>
              </a:spcBef>
              <a:buNone/>
              <a:defRPr b="0" i="0" sz="1200" u="none" cap="none" strike="noStrike">
                <a:solidFill>
                  <a:srgbClr val="888888"/>
                </a:solidFill>
                <a:latin typeface="Avenir"/>
                <a:ea typeface="Avenir"/>
                <a:cs typeface="Avenir"/>
                <a:sym typeface="Avenir"/>
              </a:defRPr>
            </a:lvl7pPr>
            <a:lvl8pPr indent="0" lvl="7" marL="0" marR="0" rtl="0" algn="r">
              <a:spcBef>
                <a:spcPts val="0"/>
              </a:spcBef>
              <a:buNone/>
              <a:defRPr b="0" i="0" sz="1200" u="none" cap="none" strike="noStrike">
                <a:solidFill>
                  <a:srgbClr val="888888"/>
                </a:solidFill>
                <a:latin typeface="Avenir"/>
                <a:ea typeface="Avenir"/>
                <a:cs typeface="Avenir"/>
                <a:sym typeface="Avenir"/>
              </a:defRPr>
            </a:lvl8pPr>
            <a:lvl9pPr indent="0" lvl="8" marL="0" marR="0" rtl="0" algn="r">
              <a:spcBef>
                <a:spcPts val="0"/>
              </a:spcBef>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16.png"/><Relationship Id="rId6"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4" name="Google Shape;104;p1"/>
          <p:cNvSpPr txBox="1"/>
          <p:nvPr>
            <p:ph type="title"/>
          </p:nvPr>
        </p:nvSpPr>
        <p:spPr>
          <a:xfrm>
            <a:off x="411480" y="625683"/>
            <a:ext cx="5457692" cy="145357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37931"/>
              <a:buFont typeface="Avenir"/>
              <a:buNone/>
            </a:pPr>
            <a:r>
              <a:rPr b="1" lang="en-US"/>
              <a:t>Mid-Term Presentation </a:t>
            </a:r>
            <a:br>
              <a:rPr b="1" lang="en-US" sz="2900"/>
            </a:br>
            <a:r>
              <a:rPr b="1" lang="en-US" sz="2900"/>
              <a:t>Group #18</a:t>
            </a:r>
            <a:endParaRPr sz="2900"/>
          </a:p>
        </p:txBody>
      </p:sp>
      <p:sp>
        <p:nvSpPr>
          <p:cNvPr id="105" name="Google Shape;105;p1"/>
          <p:cNvSpPr/>
          <p:nvPr/>
        </p:nvSpPr>
        <p:spPr>
          <a:xfrm rot="5400000">
            <a:off x="649223" y="387939"/>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06" name="Google Shape;106;p1"/>
          <p:cNvSpPr/>
          <p:nvPr/>
        </p:nvSpPr>
        <p:spPr>
          <a:xfrm>
            <a:off x="411480" y="2285541"/>
            <a:ext cx="438912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07" name="Google Shape;107;p1"/>
          <p:cNvSpPr txBox="1"/>
          <p:nvPr/>
        </p:nvSpPr>
        <p:spPr>
          <a:xfrm>
            <a:off x="411480" y="2684095"/>
            <a:ext cx="4443154" cy="349286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1700"/>
              <a:buFont typeface="Arial"/>
              <a:buChar char="•"/>
            </a:pPr>
            <a:r>
              <a:rPr b="1" i="0" lang="en-US" sz="1700" u="none" cap="none" strike="noStrike">
                <a:solidFill>
                  <a:schemeClr val="dk1"/>
                </a:solidFill>
                <a:latin typeface="Avenir"/>
                <a:ea typeface="Avenir"/>
                <a:cs typeface="Avenir"/>
                <a:sym typeface="Avenir"/>
              </a:rPr>
              <a:t>Vatsal Kapadia -002747692</a:t>
            </a:r>
            <a:endParaRPr/>
          </a:p>
          <a:p>
            <a:pPr indent="0" lvl="0" marL="0" marR="0" rtl="0" algn="l">
              <a:lnSpc>
                <a:spcPct val="110000"/>
              </a:lnSpc>
              <a:spcBef>
                <a:spcPts val="600"/>
              </a:spcBef>
              <a:spcAft>
                <a:spcPts val="0"/>
              </a:spcAft>
              <a:buClr>
                <a:schemeClr val="dk1"/>
              </a:buClr>
              <a:buSzPts val="1700"/>
              <a:buFont typeface="Arial"/>
              <a:buChar char="•"/>
            </a:pPr>
            <a:r>
              <a:rPr b="1" i="0" lang="en-US" sz="1700" u="none" cap="none" strike="noStrike">
                <a:solidFill>
                  <a:schemeClr val="dk1"/>
                </a:solidFill>
                <a:latin typeface="Avenir"/>
                <a:ea typeface="Avenir"/>
                <a:cs typeface="Avenir"/>
                <a:sym typeface="Avenir"/>
              </a:rPr>
              <a:t>Monalika Pradhan-002768020</a:t>
            </a:r>
            <a:endParaRPr/>
          </a:p>
          <a:p>
            <a:pPr indent="0" lvl="0" marL="0" marR="0" rtl="0" algn="l">
              <a:lnSpc>
                <a:spcPct val="110000"/>
              </a:lnSpc>
              <a:spcBef>
                <a:spcPts val="600"/>
              </a:spcBef>
              <a:spcAft>
                <a:spcPts val="0"/>
              </a:spcAft>
              <a:buClr>
                <a:schemeClr val="dk1"/>
              </a:buClr>
              <a:buSzPts val="1700"/>
              <a:buFont typeface="Arial"/>
              <a:buChar char="•"/>
            </a:pPr>
            <a:r>
              <a:rPr b="1" i="0" lang="en-US" sz="1700" u="none" cap="none" strike="noStrike">
                <a:solidFill>
                  <a:schemeClr val="dk1"/>
                </a:solidFill>
                <a:latin typeface="Avenir"/>
                <a:ea typeface="Avenir"/>
                <a:cs typeface="Avenir"/>
                <a:sym typeface="Avenir"/>
              </a:rPr>
              <a:t>Krishnanand Jha-002768931</a:t>
            </a:r>
            <a:endParaRPr/>
          </a:p>
          <a:p>
            <a:pPr indent="0" lvl="0" marL="0" marR="0" rtl="0" algn="l">
              <a:lnSpc>
                <a:spcPct val="110000"/>
              </a:lnSpc>
              <a:spcBef>
                <a:spcPts val="600"/>
              </a:spcBef>
              <a:spcAft>
                <a:spcPts val="0"/>
              </a:spcAft>
              <a:buClr>
                <a:schemeClr val="dk1"/>
              </a:buClr>
              <a:buSzPts val="1700"/>
              <a:buFont typeface="Arial"/>
              <a:buChar char="•"/>
            </a:pPr>
            <a:r>
              <a:rPr b="1" i="0" lang="en-US" sz="1700" u="none" cap="none" strike="noStrike">
                <a:solidFill>
                  <a:schemeClr val="dk1"/>
                </a:solidFill>
                <a:latin typeface="Avenir"/>
                <a:ea typeface="Avenir"/>
                <a:cs typeface="Avenir"/>
                <a:sym typeface="Avenir"/>
              </a:rPr>
              <a:t>Yucong Feng - 001586064</a:t>
            </a:r>
            <a:endParaRPr/>
          </a:p>
          <a:p>
            <a:pPr indent="0" lvl="0" marL="0" marR="0" rtl="0" algn="l">
              <a:lnSpc>
                <a:spcPct val="110000"/>
              </a:lnSpc>
              <a:spcBef>
                <a:spcPts val="600"/>
              </a:spcBef>
              <a:spcAft>
                <a:spcPts val="0"/>
              </a:spcAft>
              <a:buClr>
                <a:schemeClr val="dk1"/>
              </a:buClr>
              <a:buSzPts val="1700"/>
              <a:buFont typeface="Arial"/>
              <a:buChar char="•"/>
            </a:pPr>
            <a:r>
              <a:rPr b="1" i="0" lang="en-US" sz="1700" u="none" cap="none" strike="noStrike">
                <a:solidFill>
                  <a:schemeClr val="dk1"/>
                </a:solidFill>
                <a:latin typeface="Avenir"/>
                <a:ea typeface="Avenir"/>
                <a:cs typeface="Avenir"/>
                <a:sym typeface="Avenir"/>
              </a:rPr>
              <a:t>Hrushitha puttala - 002795117</a:t>
            </a:r>
            <a:endParaRPr/>
          </a:p>
        </p:txBody>
      </p:sp>
      <p:pic>
        <p:nvPicPr>
          <p:cNvPr id="108" name="Google Shape;108;p1"/>
          <p:cNvPicPr preferRelativeResize="0"/>
          <p:nvPr/>
        </p:nvPicPr>
        <p:blipFill rotWithShape="1">
          <a:blip r:embed="rId3">
            <a:alphaModFix/>
          </a:blip>
          <a:srcRect b="0" l="0" r="0" t="0"/>
          <a:stretch/>
        </p:blipFill>
        <p:spPr>
          <a:xfrm>
            <a:off x="6967505" y="195768"/>
            <a:ext cx="3718216" cy="64664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4" name="Google Shape;204;p9"/>
          <p:cNvSpPr/>
          <p:nvPr/>
        </p:nvSpPr>
        <p:spPr>
          <a:xfrm>
            <a:off x="558209" y="0"/>
            <a:ext cx="11167447" cy="2018806"/>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05" name="Google Shape;205;p9"/>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06" name="Google Shape;206;p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3. Product Objectives</a:t>
            </a:r>
            <a:endParaRPr/>
          </a:p>
        </p:txBody>
      </p:sp>
      <p:sp>
        <p:nvSpPr>
          <p:cNvPr id="207" name="Google Shape;207;p9"/>
          <p:cNvSpPr/>
          <p:nvPr/>
        </p:nvSpPr>
        <p:spPr>
          <a:xfrm>
            <a:off x="498834" y="767116"/>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08" name="Google Shape;208;p9"/>
          <p:cNvSpPr txBox="1"/>
          <p:nvPr>
            <p:ph idx="1" type="body"/>
          </p:nvPr>
        </p:nvSpPr>
        <p:spPr>
          <a:xfrm>
            <a:off x="183896" y="2135613"/>
            <a:ext cx="9289713" cy="4572001"/>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dk1"/>
              </a:buClr>
              <a:buSzPts val="2000"/>
              <a:buNone/>
            </a:pPr>
            <a:r>
              <a:rPr i="0" lang="en-US" sz="2000">
                <a:latin typeface="Arial"/>
                <a:ea typeface="Arial"/>
                <a:cs typeface="Arial"/>
                <a:sym typeface="Arial"/>
              </a:rPr>
              <a:t>6.</a:t>
            </a:r>
            <a:r>
              <a:rPr b="1" i="0" lang="en-US" sz="2000">
                <a:latin typeface="Arial"/>
                <a:ea typeface="Arial"/>
                <a:cs typeface="Arial"/>
                <a:sym typeface="Arial"/>
              </a:rPr>
              <a:t>Cost-Effectiveness</a:t>
            </a:r>
            <a:r>
              <a:rPr i="0" lang="en-US" sz="2000">
                <a:latin typeface="Arial"/>
                <a:ea typeface="Arial"/>
                <a:cs typeface="Arial"/>
                <a:sym typeface="Arial"/>
              </a:rPr>
              <a:t>: The app should provide reasonable prices for food orders and delivery costs so that customers may afford it</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7.</a:t>
            </a:r>
            <a:r>
              <a:rPr b="1" i="0" lang="en-US" sz="2000">
                <a:latin typeface="Arial"/>
                <a:ea typeface="Arial"/>
                <a:cs typeface="Arial"/>
                <a:sym typeface="Arial"/>
              </a:rPr>
              <a:t>Selection</a:t>
            </a:r>
            <a:r>
              <a:rPr i="0" lang="en-US" sz="2000">
                <a:latin typeface="Arial"/>
                <a:ea typeface="Arial"/>
                <a:cs typeface="Arial"/>
                <a:sym typeface="Arial"/>
              </a:rPr>
              <a:t>: A wide range of restaurants and menu items, as well as options for various dietary preferences and limitations, should be available on the app.</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8.</a:t>
            </a:r>
            <a:r>
              <a:rPr b="1" i="0" lang="en-US" sz="2000">
                <a:latin typeface="Arial"/>
                <a:ea typeface="Arial"/>
                <a:cs typeface="Arial"/>
                <a:sym typeface="Arial"/>
              </a:rPr>
              <a:t>Speed</a:t>
            </a:r>
            <a:r>
              <a:rPr i="0" lang="en-US" sz="2000">
                <a:latin typeface="Arial"/>
                <a:ea typeface="Arial"/>
                <a:cs typeface="Arial"/>
                <a:sym typeface="Arial"/>
              </a:rPr>
              <a:t>: The app should make sure that clients receive their meal orders on time, with minimal or no problems</a:t>
            </a:r>
            <a:r>
              <a:rPr lang="en-US" sz="2000">
                <a:latin typeface="Arial"/>
                <a:ea typeface="Arial"/>
                <a:cs typeface="Arial"/>
                <a:sym typeface="Arial"/>
              </a:rPr>
              <a:t>. </a:t>
            </a:r>
            <a:r>
              <a:rPr i="0" lang="en-US" sz="2000">
                <a:latin typeface="Arial"/>
                <a:ea typeface="Arial"/>
                <a:cs typeface="Arial"/>
                <a:sym typeface="Arial"/>
              </a:rPr>
              <a:t>Ease of Use: The app should be simple to use and intuitive so that users can easily navigate and place orders.</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9.</a:t>
            </a:r>
            <a:r>
              <a:rPr b="1" i="0" lang="en-US" sz="2000">
                <a:latin typeface="Arial"/>
                <a:ea typeface="Arial"/>
                <a:cs typeface="Arial"/>
                <a:sym typeface="Arial"/>
              </a:rPr>
              <a:t>Personalization</a:t>
            </a:r>
            <a:r>
              <a:rPr i="0" lang="en-US" sz="2000">
                <a:latin typeface="Arial"/>
                <a:ea typeface="Arial"/>
                <a:cs typeface="Arial"/>
                <a:sym typeface="Arial"/>
              </a:rPr>
              <a:t>: To enhance the user experience overall, the app should provide personalized recommendations based on user preferences and order history.</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10.</a:t>
            </a:r>
            <a:r>
              <a:rPr b="1" i="0" lang="en-US" sz="2000">
                <a:latin typeface="Arial"/>
                <a:ea typeface="Arial"/>
                <a:cs typeface="Arial"/>
                <a:sym typeface="Arial"/>
              </a:rPr>
              <a:t>Safety</a:t>
            </a:r>
            <a:r>
              <a:rPr i="0" lang="en-US" sz="2000">
                <a:latin typeface="Arial"/>
                <a:ea typeface="Arial"/>
                <a:cs typeface="Arial"/>
                <a:sym typeface="Arial"/>
              </a:rPr>
              <a:t>: Security: The app needs to put user security first by making sure that food orders are produced and delivered in a hygienic and secure manner.</a:t>
            </a:r>
            <a:endParaRPr sz="2000"/>
          </a:p>
        </p:txBody>
      </p:sp>
      <p:pic>
        <p:nvPicPr>
          <p:cNvPr descr="FSSC 22000: Achieving food safety compliance - tracking data" id="209" name="Google Shape;209;p9"/>
          <p:cNvPicPr preferRelativeResize="0"/>
          <p:nvPr/>
        </p:nvPicPr>
        <p:blipFill rotWithShape="1">
          <a:blip r:embed="rId3">
            <a:alphaModFix/>
          </a:blip>
          <a:srcRect b="0" l="0" r="0" t="0"/>
          <a:stretch/>
        </p:blipFill>
        <p:spPr>
          <a:xfrm>
            <a:off x="9146803" y="4688807"/>
            <a:ext cx="2861301" cy="2018807"/>
          </a:xfrm>
          <a:prstGeom prst="rect">
            <a:avLst/>
          </a:prstGeom>
          <a:noFill/>
          <a:ln>
            <a:noFill/>
          </a:ln>
        </p:spPr>
      </p:pic>
      <p:pic>
        <p:nvPicPr>
          <p:cNvPr descr="Food delivery man, flying superhero. Courier with eats bag, fly in the sky.  Graphic for fast speed delivery service. Vector illustration Stock Vector  Image &amp; Art - Alamy" id="210" name="Google Shape;210;p9"/>
          <p:cNvPicPr preferRelativeResize="0"/>
          <p:nvPr/>
        </p:nvPicPr>
        <p:blipFill rotWithShape="1">
          <a:blip r:embed="rId4">
            <a:alphaModFix/>
          </a:blip>
          <a:srcRect b="0" l="0" r="0" t="0"/>
          <a:stretch/>
        </p:blipFill>
        <p:spPr>
          <a:xfrm>
            <a:off x="9392124" y="2155649"/>
            <a:ext cx="2586634" cy="22524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4. Target Audience</a:t>
            </a:r>
            <a:endParaRPr/>
          </a:p>
        </p:txBody>
      </p:sp>
      <p:sp>
        <p:nvSpPr>
          <p:cNvPr id="216" name="Google Shape;216;p10"/>
          <p:cNvSpPr txBox="1"/>
          <p:nvPr/>
        </p:nvSpPr>
        <p:spPr>
          <a:xfrm>
            <a:off x="414669" y="2258152"/>
            <a:ext cx="8197703"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venir"/>
                <a:ea typeface="Avenir"/>
                <a:cs typeface="Avenir"/>
                <a:sym typeface="Avenir"/>
              </a:rPr>
              <a:t>Age Specifications: 18-80 years</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1. Busy people</a:t>
            </a:r>
            <a:r>
              <a:rPr lang="en-US" sz="2000">
                <a:solidFill>
                  <a:schemeClr val="dk1"/>
                </a:solidFill>
                <a:latin typeface="Avenir"/>
                <a:ea typeface="Avenir"/>
                <a:cs typeface="Avenir"/>
                <a:sym typeface="Avenir"/>
              </a:rPr>
              <a:t>: People in this category include those who are employed, students, and parents looking for a quick meal.</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2. Individuals who value convenience</a:t>
            </a:r>
            <a:r>
              <a:rPr lang="en-US" sz="2000">
                <a:solidFill>
                  <a:schemeClr val="dk1"/>
                </a:solidFill>
                <a:latin typeface="Avenir"/>
                <a:ea typeface="Avenir"/>
                <a:cs typeface="Avenir"/>
                <a:sym typeface="Avenir"/>
              </a:rPr>
              <a:t>: These are those who would rather avoid the hassle of meal preparation by ordering food online rather than dining out or cooking at home.</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3. Those who are concerned with their health</a:t>
            </a:r>
            <a:r>
              <a:rPr lang="en-US" sz="2000">
                <a:solidFill>
                  <a:schemeClr val="dk1"/>
                </a:solidFill>
                <a:latin typeface="Avenir"/>
                <a:ea typeface="Avenir"/>
                <a:cs typeface="Avenir"/>
                <a:sym typeface="Avenir"/>
              </a:rPr>
              <a:t>: This group of people includes those who are interested in eating healthier meals or who adhere to a certain diet regimen.</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4. Tech-savvy individuals</a:t>
            </a:r>
            <a:r>
              <a:rPr lang="en-US" sz="2000">
                <a:solidFill>
                  <a:schemeClr val="dk1"/>
                </a:solidFill>
                <a:latin typeface="Avenir"/>
                <a:ea typeface="Avenir"/>
                <a:cs typeface="Avenir"/>
                <a:sym typeface="Avenir"/>
              </a:rPr>
              <a:t>: Individuals who are comfortable using technology and prefer ordering food through mobile applications over more traditional means fall into this category.</a:t>
            </a:r>
            <a:endParaRPr/>
          </a:p>
        </p:txBody>
      </p:sp>
      <p:pic>
        <p:nvPicPr>
          <p:cNvPr descr="Busy people tend to make healthier choices, study says" id="217" name="Google Shape;217;p10"/>
          <p:cNvPicPr preferRelativeResize="0"/>
          <p:nvPr/>
        </p:nvPicPr>
        <p:blipFill rotWithShape="1">
          <a:blip r:embed="rId3">
            <a:alphaModFix/>
          </a:blip>
          <a:srcRect b="0" l="0" r="0" t="0"/>
          <a:stretch/>
        </p:blipFill>
        <p:spPr>
          <a:xfrm>
            <a:off x="8727929" y="2258152"/>
            <a:ext cx="3159271" cy="2107157"/>
          </a:xfrm>
          <a:prstGeom prst="rect">
            <a:avLst/>
          </a:prstGeom>
          <a:noFill/>
          <a:ln>
            <a:noFill/>
          </a:ln>
        </p:spPr>
      </p:pic>
      <p:pic>
        <p:nvPicPr>
          <p:cNvPr descr="Article: Top 5 things you must know about today's busy and tech savvy  modern learners — People Matters" id="218" name="Google Shape;218;p10"/>
          <p:cNvPicPr preferRelativeResize="0"/>
          <p:nvPr/>
        </p:nvPicPr>
        <p:blipFill rotWithShape="1">
          <a:blip r:embed="rId4">
            <a:alphaModFix/>
          </a:blip>
          <a:srcRect b="0" l="0" r="0" t="0"/>
          <a:stretch/>
        </p:blipFill>
        <p:spPr>
          <a:xfrm>
            <a:off x="8727929" y="4718852"/>
            <a:ext cx="3297579" cy="18548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4. Target Audience</a:t>
            </a:r>
            <a:endParaRPr/>
          </a:p>
        </p:txBody>
      </p:sp>
      <p:sp>
        <p:nvSpPr>
          <p:cNvPr id="224" name="Google Shape;224;p11"/>
          <p:cNvSpPr txBox="1"/>
          <p:nvPr/>
        </p:nvSpPr>
        <p:spPr>
          <a:xfrm>
            <a:off x="414669" y="2258152"/>
            <a:ext cx="8197703"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venir"/>
                <a:ea typeface="Avenir"/>
                <a:cs typeface="Avenir"/>
                <a:sym typeface="Avenir"/>
              </a:rPr>
              <a:t>5. Foodies</a:t>
            </a:r>
            <a:r>
              <a:rPr lang="en-US" sz="2000">
                <a:solidFill>
                  <a:schemeClr val="dk1"/>
                </a:solidFill>
                <a:latin typeface="Avenir"/>
                <a:ea typeface="Avenir"/>
                <a:cs typeface="Avenir"/>
                <a:sym typeface="Avenir"/>
              </a:rPr>
              <a:t>: Foodies are people who have a strong interest in food and are keen to try different cultures and cuisines.</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6. Elderly People</a:t>
            </a:r>
            <a:r>
              <a:rPr lang="en-US" sz="2000">
                <a:solidFill>
                  <a:schemeClr val="dk1"/>
                </a:solidFill>
                <a:latin typeface="Avenir"/>
                <a:ea typeface="Avenir"/>
                <a:cs typeface="Avenir"/>
                <a:sym typeface="Avenir"/>
              </a:rPr>
              <a:t>: Individuals in their senior years who can't cook and want simple, healthy meals delivered right to their door</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7. Tourists</a:t>
            </a:r>
            <a:r>
              <a:rPr lang="en-US" sz="2000">
                <a:solidFill>
                  <a:schemeClr val="dk1"/>
                </a:solidFill>
                <a:latin typeface="Avenir"/>
                <a:ea typeface="Avenir"/>
                <a:cs typeface="Avenir"/>
                <a:sym typeface="Avenir"/>
              </a:rPr>
              <a:t>: A possible market for food delivery applications could be travelers who are visiting a new location and are unfamiliar with the local cuisine. They can be seeking for choices that suit their dietary requirements as well.</a:t>
            </a:r>
            <a:endParaRPr/>
          </a:p>
          <a:p>
            <a:pPr indent="0" lvl="0" marL="0" marR="0" rtl="0" algn="l">
              <a:spcBef>
                <a:spcPts val="0"/>
              </a:spcBef>
              <a:spcAft>
                <a:spcPts val="0"/>
              </a:spcAft>
              <a:buNone/>
            </a:pPr>
            <a:r>
              <a:rPr b="1" lang="en-US" sz="2000">
                <a:solidFill>
                  <a:schemeClr val="dk1"/>
                </a:solidFill>
                <a:latin typeface="Avenir"/>
                <a:ea typeface="Avenir"/>
                <a:cs typeface="Avenir"/>
                <a:sym typeface="Avenir"/>
              </a:rPr>
              <a:t>8. Cloud Kitchens and Restaurants</a:t>
            </a:r>
            <a:r>
              <a:rPr lang="en-US" sz="2000">
                <a:solidFill>
                  <a:schemeClr val="dk1"/>
                </a:solidFill>
                <a:latin typeface="Avenir"/>
                <a:ea typeface="Avenir"/>
                <a:cs typeface="Avenir"/>
                <a:sym typeface="Avenir"/>
              </a:rPr>
              <a:t>: This is for the vendor side user that’ll be present on the app and will help us with the cooking of meals.</a:t>
            </a:r>
            <a:endParaRPr sz="2000">
              <a:solidFill>
                <a:schemeClr val="dk1"/>
              </a:solidFill>
              <a:latin typeface="Avenir"/>
              <a:ea typeface="Avenir"/>
              <a:cs typeface="Avenir"/>
              <a:sym typeface="Avenir"/>
            </a:endParaRPr>
          </a:p>
        </p:txBody>
      </p:sp>
      <p:pic>
        <p:nvPicPr>
          <p:cNvPr descr="What is a Foodie? (with pictures)" id="225" name="Google Shape;225;p11"/>
          <p:cNvPicPr preferRelativeResize="0"/>
          <p:nvPr/>
        </p:nvPicPr>
        <p:blipFill rotWithShape="1">
          <a:blip r:embed="rId3">
            <a:alphaModFix/>
          </a:blip>
          <a:srcRect b="0" l="0" r="0" t="0"/>
          <a:stretch/>
        </p:blipFill>
        <p:spPr>
          <a:xfrm>
            <a:off x="8666423" y="2258152"/>
            <a:ext cx="3110908" cy="2074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1" name="Google Shape;231;p12"/>
          <p:cNvSpPr txBox="1"/>
          <p:nvPr>
            <p:ph type="title"/>
          </p:nvPr>
        </p:nvSpPr>
        <p:spPr>
          <a:xfrm>
            <a:off x="411479" y="991443"/>
            <a:ext cx="5478957" cy="108781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venir"/>
              <a:buNone/>
            </a:pPr>
            <a:r>
              <a:rPr lang="en-US" sz="3400"/>
              <a:t>5. User Segmentation</a:t>
            </a:r>
            <a:endParaRPr/>
          </a:p>
        </p:txBody>
      </p:sp>
      <p:sp>
        <p:nvSpPr>
          <p:cNvPr id="232" name="Google Shape;232;p12"/>
          <p:cNvSpPr/>
          <p:nvPr/>
        </p:nvSpPr>
        <p:spPr>
          <a:xfrm rot="5400000">
            <a:off x="649223" y="387939"/>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33" name="Google Shape;233;p12"/>
          <p:cNvSpPr/>
          <p:nvPr/>
        </p:nvSpPr>
        <p:spPr>
          <a:xfrm>
            <a:off x="411480" y="2285541"/>
            <a:ext cx="438912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34" name="Google Shape;234;p12"/>
          <p:cNvSpPr txBox="1"/>
          <p:nvPr>
            <p:ph idx="1" type="body"/>
          </p:nvPr>
        </p:nvSpPr>
        <p:spPr>
          <a:xfrm>
            <a:off x="411480" y="2684095"/>
            <a:ext cx="4443154" cy="34928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300"/>
              <a:buNone/>
            </a:pPr>
            <a:r>
              <a:rPr i="0" lang="en-US" sz="1300">
                <a:latin typeface="Arial"/>
                <a:ea typeface="Arial"/>
                <a:cs typeface="Arial"/>
                <a:sym typeface="Arial"/>
              </a:rPr>
              <a:t>The process of grouping users according to their traits, behaviors, or needs is known as user segmentation. Examples of user segmentation for a food delivery app include the following:</a:t>
            </a:r>
            <a:endParaRPr/>
          </a:p>
          <a:p>
            <a:pPr indent="-457200" lvl="0" marL="457200" rtl="0" algn="l">
              <a:lnSpc>
                <a:spcPct val="100000"/>
              </a:lnSpc>
              <a:spcBef>
                <a:spcPts val="1000"/>
              </a:spcBef>
              <a:spcAft>
                <a:spcPts val="0"/>
              </a:spcAft>
              <a:buClr>
                <a:schemeClr val="dk1"/>
              </a:buClr>
              <a:buSzPts val="1300"/>
              <a:buAutoNum type="arabicPeriod"/>
            </a:pPr>
            <a:r>
              <a:rPr b="1" i="0" lang="en-US" sz="1300">
                <a:latin typeface="Arial"/>
                <a:ea typeface="Arial"/>
                <a:cs typeface="Arial"/>
                <a:sym typeface="Arial"/>
              </a:rPr>
              <a:t>Geographic segmentation</a:t>
            </a:r>
            <a:r>
              <a:rPr i="0" lang="en-US" sz="1300">
                <a:latin typeface="Arial"/>
                <a:ea typeface="Arial"/>
                <a:cs typeface="Arial"/>
                <a:sym typeface="Arial"/>
              </a:rPr>
              <a:t>: Depending on where they are, users might be divided into urban, suburban, or rural areas.</a:t>
            </a:r>
            <a:endParaRPr/>
          </a:p>
          <a:p>
            <a:pPr indent="-457200" lvl="0" marL="457200" rtl="0" algn="l">
              <a:lnSpc>
                <a:spcPct val="100000"/>
              </a:lnSpc>
              <a:spcBef>
                <a:spcPts val="1000"/>
              </a:spcBef>
              <a:spcAft>
                <a:spcPts val="0"/>
              </a:spcAft>
              <a:buClr>
                <a:schemeClr val="dk1"/>
              </a:buClr>
              <a:buSzPts val="1300"/>
              <a:buAutoNum type="arabicPeriod"/>
            </a:pPr>
            <a:r>
              <a:rPr b="1" i="0" lang="en-US" sz="1300">
                <a:latin typeface="Arial"/>
                <a:ea typeface="Arial"/>
                <a:cs typeface="Arial"/>
                <a:sym typeface="Arial"/>
              </a:rPr>
              <a:t>Demographic segmentation</a:t>
            </a:r>
            <a:r>
              <a:rPr i="0" lang="en-US" sz="1300">
                <a:latin typeface="Arial"/>
                <a:ea typeface="Arial"/>
                <a:cs typeface="Arial"/>
                <a:sym typeface="Arial"/>
              </a:rPr>
              <a:t>: Segmenting users based on their age, gender, income, level of education, and other characteristics</a:t>
            </a:r>
            <a:endParaRPr/>
          </a:p>
          <a:p>
            <a:pPr indent="-457200" lvl="0" marL="457200" rtl="0" algn="l">
              <a:lnSpc>
                <a:spcPct val="100000"/>
              </a:lnSpc>
              <a:spcBef>
                <a:spcPts val="1000"/>
              </a:spcBef>
              <a:spcAft>
                <a:spcPts val="0"/>
              </a:spcAft>
              <a:buClr>
                <a:schemeClr val="dk1"/>
              </a:buClr>
              <a:buSzPts val="1300"/>
              <a:buAutoNum type="arabicPeriod"/>
            </a:pPr>
            <a:r>
              <a:rPr b="1" i="0" lang="en-US" sz="1300">
                <a:latin typeface="Arial"/>
                <a:ea typeface="Arial"/>
                <a:cs typeface="Arial"/>
                <a:sym typeface="Arial"/>
              </a:rPr>
              <a:t>Behavioral segmentation</a:t>
            </a:r>
            <a:r>
              <a:rPr i="0" lang="en-US" sz="1300">
                <a:latin typeface="Arial"/>
                <a:ea typeface="Arial"/>
                <a:cs typeface="Arial"/>
                <a:sym typeface="Arial"/>
              </a:rPr>
              <a:t>: Users can be divided into groups based on their behavior, including how frequently they place orders, how much they spend on those orders, and what kind of food they like to eat.</a:t>
            </a:r>
            <a:endParaRPr/>
          </a:p>
        </p:txBody>
      </p:sp>
      <p:pic>
        <p:nvPicPr>
          <p:cNvPr descr="How to Use Customer Segmentation in Google Analytics to Build Your Buyer  Persona | by Patrick Han | Analytics for Humans | Medium" id="235" name="Google Shape;235;p12"/>
          <p:cNvPicPr preferRelativeResize="0"/>
          <p:nvPr/>
        </p:nvPicPr>
        <p:blipFill rotWithShape="1">
          <a:blip r:embed="rId3">
            <a:alphaModFix/>
          </a:blip>
          <a:srcRect b="0" l="0" r="0" t="0"/>
          <a:stretch/>
        </p:blipFill>
        <p:spPr>
          <a:xfrm>
            <a:off x="5385816" y="1622156"/>
            <a:ext cx="6440424" cy="35583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1" name="Google Shape;241;p13"/>
          <p:cNvSpPr txBox="1"/>
          <p:nvPr>
            <p:ph type="title"/>
          </p:nvPr>
        </p:nvSpPr>
        <p:spPr>
          <a:xfrm>
            <a:off x="411479" y="991443"/>
            <a:ext cx="5128083" cy="108781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venir"/>
              <a:buNone/>
            </a:pPr>
            <a:r>
              <a:rPr lang="en-US" sz="3400"/>
              <a:t>5. User Segmentation</a:t>
            </a:r>
            <a:endParaRPr/>
          </a:p>
        </p:txBody>
      </p:sp>
      <p:sp>
        <p:nvSpPr>
          <p:cNvPr id="242" name="Google Shape;242;p13"/>
          <p:cNvSpPr/>
          <p:nvPr/>
        </p:nvSpPr>
        <p:spPr>
          <a:xfrm rot="5400000">
            <a:off x="649223" y="387939"/>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43" name="Google Shape;243;p13"/>
          <p:cNvSpPr/>
          <p:nvPr/>
        </p:nvSpPr>
        <p:spPr>
          <a:xfrm>
            <a:off x="411480" y="2285541"/>
            <a:ext cx="438912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44" name="Google Shape;244;p13"/>
          <p:cNvSpPr txBox="1"/>
          <p:nvPr>
            <p:ph idx="1" type="body"/>
          </p:nvPr>
        </p:nvSpPr>
        <p:spPr>
          <a:xfrm>
            <a:off x="411480" y="2684095"/>
            <a:ext cx="4443154" cy="34928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700"/>
              <a:buNone/>
            </a:pPr>
            <a:r>
              <a:rPr i="0" lang="en-US" sz="1700">
                <a:latin typeface="Arial"/>
                <a:ea typeface="Arial"/>
                <a:cs typeface="Arial"/>
                <a:sym typeface="Arial"/>
              </a:rPr>
              <a:t>3.  </a:t>
            </a:r>
            <a:r>
              <a:rPr b="1" i="0" lang="en-US" sz="1700">
                <a:latin typeface="Arial"/>
                <a:ea typeface="Arial"/>
                <a:cs typeface="Arial"/>
                <a:sym typeface="Arial"/>
              </a:rPr>
              <a:t>Psychographic segmentation</a:t>
            </a:r>
            <a:r>
              <a:rPr i="0" lang="en-US" sz="1700">
                <a:latin typeface="Arial"/>
                <a:ea typeface="Arial"/>
                <a:cs typeface="Arial"/>
                <a:sym typeface="Arial"/>
              </a:rPr>
              <a:t>: User segmentation based on personality, values, interests, and lifestyle</a:t>
            </a:r>
            <a:endParaRPr/>
          </a:p>
          <a:p>
            <a:pPr indent="0" lvl="0" marL="0" rtl="0" algn="l">
              <a:lnSpc>
                <a:spcPct val="100000"/>
              </a:lnSpc>
              <a:spcBef>
                <a:spcPts val="1000"/>
              </a:spcBef>
              <a:spcAft>
                <a:spcPts val="0"/>
              </a:spcAft>
              <a:buClr>
                <a:schemeClr val="dk1"/>
              </a:buClr>
              <a:buSzPts val="1700"/>
              <a:buNone/>
            </a:pPr>
            <a:r>
              <a:rPr lang="en-US" sz="1700">
                <a:latin typeface="Arial"/>
                <a:ea typeface="Arial"/>
                <a:cs typeface="Arial"/>
                <a:sym typeface="Arial"/>
              </a:rPr>
              <a:t>4.  </a:t>
            </a:r>
            <a:r>
              <a:rPr b="1" i="0" lang="en-US" sz="1700">
                <a:latin typeface="Arial"/>
                <a:ea typeface="Arial"/>
                <a:cs typeface="Arial"/>
                <a:sym typeface="Arial"/>
              </a:rPr>
              <a:t>Occasion segmentation</a:t>
            </a:r>
            <a:r>
              <a:rPr i="0" lang="en-US" sz="1700">
                <a:latin typeface="Arial"/>
                <a:ea typeface="Arial"/>
                <a:cs typeface="Arial"/>
                <a:sym typeface="Arial"/>
              </a:rPr>
              <a:t>: Segmenting users by event, such as office lunches, family meals, or dating nights, is a possibility. A food delivery app can form its marketing and product offers to fit the unique requirements and tastes of its customers by understanding the target demographic and utilizing user segmentation tactics, thereby increasing user engagement and retention.</a:t>
            </a:r>
            <a:endParaRPr sz="1700"/>
          </a:p>
        </p:txBody>
      </p:sp>
      <p:pic>
        <p:nvPicPr>
          <p:cNvPr descr="How To Use Jira To Support Your User Segmentation Strategy | Easy Agile" id="245" name="Google Shape;245;p13"/>
          <p:cNvPicPr preferRelativeResize="0"/>
          <p:nvPr/>
        </p:nvPicPr>
        <p:blipFill rotWithShape="1">
          <a:blip r:embed="rId3">
            <a:alphaModFix/>
          </a:blip>
          <a:srcRect b="0" l="0" r="0" t="0"/>
          <a:stretch/>
        </p:blipFill>
        <p:spPr>
          <a:xfrm>
            <a:off x="5385816" y="1259882"/>
            <a:ext cx="6440424" cy="42828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6.User Needs</a:t>
            </a:r>
            <a:endParaRPr/>
          </a:p>
        </p:txBody>
      </p:sp>
      <p:sp>
        <p:nvSpPr>
          <p:cNvPr id="251" name="Google Shape;251;p14"/>
          <p:cNvSpPr/>
          <p:nvPr/>
        </p:nvSpPr>
        <p:spPr>
          <a:xfrm>
            <a:off x="1115568" y="2698292"/>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2" name="Google Shape;252;p14"/>
          <p:cNvSpPr/>
          <p:nvPr/>
        </p:nvSpPr>
        <p:spPr>
          <a:xfrm>
            <a:off x="3433024" y="2709779"/>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3" name="Google Shape;253;p14"/>
          <p:cNvSpPr/>
          <p:nvPr/>
        </p:nvSpPr>
        <p:spPr>
          <a:xfrm>
            <a:off x="5773793" y="2707738"/>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4" name="Google Shape;254;p14"/>
          <p:cNvSpPr/>
          <p:nvPr/>
        </p:nvSpPr>
        <p:spPr>
          <a:xfrm>
            <a:off x="8065669" y="2717185"/>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5" name="Google Shape;255;p14"/>
          <p:cNvSpPr txBox="1"/>
          <p:nvPr/>
        </p:nvSpPr>
        <p:spPr>
          <a:xfrm>
            <a:off x="1194601" y="4260955"/>
            <a:ext cx="1401000" cy="408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A fast and easy way to order food</a:t>
            </a:r>
            <a:endParaRPr b="0" i="0" sz="1100" u="none" cap="none" strike="noStrike">
              <a:solidFill>
                <a:schemeClr val="dk1"/>
              </a:solidFill>
              <a:latin typeface="Arial"/>
              <a:ea typeface="Arial"/>
              <a:cs typeface="Arial"/>
              <a:sym typeface="Arial"/>
            </a:endParaRPr>
          </a:p>
        </p:txBody>
      </p:sp>
      <p:sp>
        <p:nvSpPr>
          <p:cNvPr id="256" name="Google Shape;256;p14"/>
          <p:cNvSpPr txBox="1"/>
          <p:nvPr/>
        </p:nvSpPr>
        <p:spPr>
          <a:xfrm>
            <a:off x="3448909" y="4193811"/>
            <a:ext cx="14700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An access to a wide range of menu options</a:t>
            </a:r>
            <a:endParaRPr b="0" i="0" sz="1100" u="none" cap="none" strike="noStrike">
              <a:solidFill>
                <a:schemeClr val="dk1"/>
              </a:solidFill>
              <a:latin typeface="Arial"/>
              <a:ea typeface="Arial"/>
              <a:cs typeface="Arial"/>
              <a:sym typeface="Arial"/>
            </a:endParaRPr>
          </a:p>
        </p:txBody>
      </p:sp>
      <p:sp>
        <p:nvSpPr>
          <p:cNvPr id="257" name="Google Shape;257;p14"/>
          <p:cNvSpPr txBox="1"/>
          <p:nvPr/>
        </p:nvSpPr>
        <p:spPr>
          <a:xfrm>
            <a:off x="5858701" y="4210965"/>
            <a:ext cx="1401000" cy="746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Trust the app to deliver their food accurately and on time</a:t>
            </a:r>
            <a:endParaRPr b="0" i="0" sz="1100" u="none" cap="none" strike="noStrike">
              <a:solidFill>
                <a:schemeClr val="dk1"/>
              </a:solidFill>
              <a:latin typeface="Arial"/>
              <a:ea typeface="Arial"/>
              <a:cs typeface="Arial"/>
              <a:sym typeface="Arial"/>
            </a:endParaRPr>
          </a:p>
        </p:txBody>
      </p:sp>
      <p:sp>
        <p:nvSpPr>
          <p:cNvPr id="258" name="Google Shape;258;p14"/>
          <p:cNvSpPr txBox="1"/>
          <p:nvPr/>
        </p:nvSpPr>
        <p:spPr>
          <a:xfrm>
            <a:off x="8114563" y="4280143"/>
            <a:ext cx="14010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Can receive their food in good condition</a:t>
            </a:r>
            <a:endParaRPr b="0" i="0" sz="1100" u="none" cap="none" strike="noStrike">
              <a:solidFill>
                <a:schemeClr val="dk1"/>
              </a:solidFill>
              <a:latin typeface="Arial"/>
              <a:ea typeface="Arial"/>
              <a:cs typeface="Arial"/>
              <a:sym typeface="Arial"/>
            </a:endParaRPr>
          </a:p>
        </p:txBody>
      </p:sp>
      <p:pic>
        <p:nvPicPr>
          <p:cNvPr descr="Convenience store - Free arrows icons" id="259" name="Google Shape;259;p14"/>
          <p:cNvPicPr preferRelativeResize="0"/>
          <p:nvPr/>
        </p:nvPicPr>
        <p:blipFill rotWithShape="1">
          <a:blip r:embed="rId3">
            <a:alphaModFix/>
          </a:blip>
          <a:srcRect b="0" l="0" r="0" t="0"/>
          <a:stretch/>
        </p:blipFill>
        <p:spPr>
          <a:xfrm>
            <a:off x="1368277" y="2869128"/>
            <a:ext cx="1053642" cy="1055700"/>
          </a:xfrm>
          <a:prstGeom prst="rect">
            <a:avLst/>
          </a:prstGeom>
          <a:noFill/>
          <a:ln>
            <a:noFill/>
          </a:ln>
        </p:spPr>
      </p:pic>
      <p:sp>
        <p:nvSpPr>
          <p:cNvPr id="260" name="Google Shape;260;p14"/>
          <p:cNvSpPr txBox="1"/>
          <p:nvPr/>
        </p:nvSpPr>
        <p:spPr>
          <a:xfrm>
            <a:off x="1264927" y="3923458"/>
            <a:ext cx="1260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Convenience</a:t>
            </a:r>
            <a:endParaRPr b="1" i="0" sz="1400" u="none" cap="none" strike="noStrike">
              <a:solidFill>
                <a:schemeClr val="dk1"/>
              </a:solidFill>
              <a:latin typeface="Arial"/>
              <a:ea typeface="Arial"/>
              <a:cs typeface="Arial"/>
              <a:sym typeface="Arial"/>
            </a:endParaRPr>
          </a:p>
        </p:txBody>
      </p:sp>
      <p:sp>
        <p:nvSpPr>
          <p:cNvPr id="261" name="Google Shape;261;p14"/>
          <p:cNvSpPr txBox="1"/>
          <p:nvPr/>
        </p:nvSpPr>
        <p:spPr>
          <a:xfrm>
            <a:off x="3586476" y="3921880"/>
            <a:ext cx="1260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Variety</a:t>
            </a:r>
            <a:endParaRPr b="1" i="0" sz="1400" u="none" cap="none" strike="noStrike">
              <a:solidFill>
                <a:schemeClr val="dk1"/>
              </a:solidFill>
              <a:latin typeface="Arial"/>
              <a:ea typeface="Arial"/>
              <a:cs typeface="Arial"/>
              <a:sym typeface="Arial"/>
            </a:endParaRPr>
          </a:p>
        </p:txBody>
      </p:sp>
      <p:sp>
        <p:nvSpPr>
          <p:cNvPr id="262" name="Google Shape;262;p14"/>
          <p:cNvSpPr txBox="1"/>
          <p:nvPr/>
        </p:nvSpPr>
        <p:spPr>
          <a:xfrm>
            <a:off x="5886573" y="3921688"/>
            <a:ext cx="1260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Reliability</a:t>
            </a:r>
            <a:endParaRPr b="1" i="0" sz="1400" u="none" cap="none" strike="noStrike">
              <a:solidFill>
                <a:schemeClr val="dk1"/>
              </a:solidFill>
              <a:latin typeface="Arial"/>
              <a:ea typeface="Arial"/>
              <a:cs typeface="Arial"/>
              <a:sym typeface="Arial"/>
            </a:endParaRPr>
          </a:p>
        </p:txBody>
      </p:sp>
      <p:sp>
        <p:nvSpPr>
          <p:cNvPr id="263" name="Google Shape;263;p14"/>
          <p:cNvSpPr txBox="1"/>
          <p:nvPr/>
        </p:nvSpPr>
        <p:spPr>
          <a:xfrm>
            <a:off x="8178394" y="3921688"/>
            <a:ext cx="1260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Quality</a:t>
            </a:r>
            <a:endParaRPr b="1" i="0" sz="1400" u="none" cap="none" strike="noStrike">
              <a:solidFill>
                <a:schemeClr val="dk1"/>
              </a:solidFill>
              <a:latin typeface="Arial"/>
              <a:ea typeface="Arial"/>
              <a:cs typeface="Arial"/>
              <a:sym typeface="Arial"/>
            </a:endParaRPr>
          </a:p>
        </p:txBody>
      </p:sp>
      <p:pic>
        <p:nvPicPr>
          <p:cNvPr descr="variety Icon - Free PNG &amp; SVG 3677481 - Noun Project" id="264" name="Google Shape;264;p14"/>
          <p:cNvPicPr preferRelativeResize="0"/>
          <p:nvPr/>
        </p:nvPicPr>
        <p:blipFill rotWithShape="1">
          <a:blip r:embed="rId4">
            <a:alphaModFix/>
          </a:blip>
          <a:srcRect b="0" l="0" r="0" t="0"/>
          <a:stretch/>
        </p:blipFill>
        <p:spPr>
          <a:xfrm>
            <a:off x="3646991" y="2828106"/>
            <a:ext cx="1055700" cy="1055700"/>
          </a:xfrm>
          <a:prstGeom prst="rect">
            <a:avLst/>
          </a:prstGeom>
          <a:noFill/>
          <a:ln>
            <a:noFill/>
          </a:ln>
        </p:spPr>
      </p:pic>
      <p:pic>
        <p:nvPicPr>
          <p:cNvPr descr="Reliability Icons - Free SVG &amp; PNG Reliability Images - Noun ..." id="265" name="Google Shape;265;p14"/>
          <p:cNvPicPr preferRelativeResize="0"/>
          <p:nvPr/>
        </p:nvPicPr>
        <p:blipFill rotWithShape="1">
          <a:blip r:embed="rId5">
            <a:alphaModFix/>
          </a:blip>
          <a:srcRect b="0" l="0" r="0" t="0"/>
          <a:stretch/>
        </p:blipFill>
        <p:spPr>
          <a:xfrm>
            <a:off x="5992725" y="2869128"/>
            <a:ext cx="1055700" cy="1055700"/>
          </a:xfrm>
          <a:prstGeom prst="rect">
            <a:avLst/>
          </a:prstGeom>
          <a:noFill/>
          <a:ln>
            <a:noFill/>
          </a:ln>
        </p:spPr>
      </p:pic>
      <p:pic>
        <p:nvPicPr>
          <p:cNvPr descr="High-Quality Icons - Free SVG &amp; PNG High-Quality Images ..." id="266" name="Google Shape;266;p14"/>
          <p:cNvPicPr preferRelativeResize="0"/>
          <p:nvPr/>
        </p:nvPicPr>
        <p:blipFill rotWithShape="1">
          <a:blip r:embed="rId6">
            <a:alphaModFix/>
          </a:blip>
          <a:srcRect b="0" l="0" r="0" t="0"/>
          <a:stretch/>
        </p:blipFill>
        <p:spPr>
          <a:xfrm>
            <a:off x="8284476" y="2907751"/>
            <a:ext cx="1055700" cy="105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6.User Needs</a:t>
            </a:r>
            <a:endParaRPr/>
          </a:p>
        </p:txBody>
      </p:sp>
      <p:sp>
        <p:nvSpPr>
          <p:cNvPr id="272" name="Google Shape;272;p15"/>
          <p:cNvSpPr/>
          <p:nvPr/>
        </p:nvSpPr>
        <p:spPr>
          <a:xfrm>
            <a:off x="1115568" y="2698292"/>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3" name="Google Shape;273;p15"/>
          <p:cNvSpPr/>
          <p:nvPr/>
        </p:nvSpPr>
        <p:spPr>
          <a:xfrm>
            <a:off x="3433024" y="2709779"/>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4" name="Google Shape;274;p15"/>
          <p:cNvSpPr/>
          <p:nvPr/>
        </p:nvSpPr>
        <p:spPr>
          <a:xfrm>
            <a:off x="5773793" y="2707738"/>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5" name="Google Shape;275;p15"/>
          <p:cNvSpPr/>
          <p:nvPr/>
        </p:nvSpPr>
        <p:spPr>
          <a:xfrm>
            <a:off x="8065669" y="2717185"/>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6" name="Google Shape;276;p15"/>
          <p:cNvSpPr txBox="1"/>
          <p:nvPr/>
        </p:nvSpPr>
        <p:spPr>
          <a:xfrm>
            <a:off x="3499924" y="4360269"/>
            <a:ext cx="14010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Track the status of their orders in real-time</a:t>
            </a:r>
            <a:endParaRPr b="0" i="0" sz="1100" u="none" cap="none" strike="noStrike">
              <a:solidFill>
                <a:schemeClr val="dk1"/>
              </a:solidFill>
              <a:latin typeface="Arial"/>
              <a:ea typeface="Arial"/>
              <a:cs typeface="Arial"/>
              <a:sym typeface="Arial"/>
            </a:endParaRPr>
          </a:p>
        </p:txBody>
      </p:sp>
      <p:sp>
        <p:nvSpPr>
          <p:cNvPr id="277" name="Google Shape;277;p15"/>
          <p:cNvSpPr txBox="1"/>
          <p:nvPr/>
        </p:nvSpPr>
        <p:spPr>
          <a:xfrm>
            <a:off x="5781736" y="4364917"/>
            <a:ext cx="14700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Various payment options: online and cash on delivery</a:t>
            </a:r>
            <a:endParaRPr b="0" i="0" sz="1100" u="none" cap="none" strike="noStrike">
              <a:solidFill>
                <a:schemeClr val="dk1"/>
              </a:solidFill>
              <a:latin typeface="Arial"/>
              <a:ea typeface="Arial"/>
              <a:cs typeface="Arial"/>
              <a:sym typeface="Arial"/>
            </a:endParaRPr>
          </a:p>
        </p:txBody>
      </p:sp>
      <p:sp>
        <p:nvSpPr>
          <p:cNvPr id="278" name="Google Shape;278;p15"/>
          <p:cNvSpPr txBox="1"/>
          <p:nvPr/>
        </p:nvSpPr>
        <p:spPr>
          <a:xfrm>
            <a:off x="8162351" y="4441060"/>
            <a:ext cx="14010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24 X 7 customer support to the users </a:t>
            </a:r>
            <a:endParaRPr b="0" i="0" sz="1100" u="none" cap="none" strike="noStrike">
              <a:solidFill>
                <a:schemeClr val="dk1"/>
              </a:solidFill>
              <a:latin typeface="Arial"/>
              <a:ea typeface="Arial"/>
              <a:cs typeface="Arial"/>
              <a:sym typeface="Arial"/>
            </a:endParaRPr>
          </a:p>
        </p:txBody>
      </p:sp>
      <p:sp>
        <p:nvSpPr>
          <p:cNvPr id="279" name="Google Shape;279;p15"/>
          <p:cNvSpPr txBox="1"/>
          <p:nvPr/>
        </p:nvSpPr>
        <p:spPr>
          <a:xfrm>
            <a:off x="1264927" y="3923458"/>
            <a:ext cx="12606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User-friendly interface</a:t>
            </a:r>
            <a:endParaRPr b="1" i="0" sz="1400" u="none" cap="none" strike="noStrike">
              <a:solidFill>
                <a:schemeClr val="dk1"/>
              </a:solidFill>
              <a:latin typeface="Arial"/>
              <a:ea typeface="Arial"/>
              <a:cs typeface="Arial"/>
              <a:sym typeface="Arial"/>
            </a:endParaRPr>
          </a:p>
        </p:txBody>
      </p:sp>
      <p:sp>
        <p:nvSpPr>
          <p:cNvPr id="280" name="Google Shape;280;p15"/>
          <p:cNvSpPr txBox="1"/>
          <p:nvPr/>
        </p:nvSpPr>
        <p:spPr>
          <a:xfrm>
            <a:off x="3586476" y="3921880"/>
            <a:ext cx="12606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Real-time updates</a:t>
            </a:r>
            <a:endParaRPr b="1" i="0" sz="1400" u="none" cap="none" strike="noStrike">
              <a:solidFill>
                <a:schemeClr val="dk1"/>
              </a:solidFill>
              <a:latin typeface="Arial"/>
              <a:ea typeface="Arial"/>
              <a:cs typeface="Arial"/>
              <a:sym typeface="Arial"/>
            </a:endParaRPr>
          </a:p>
        </p:txBody>
      </p:sp>
      <p:sp>
        <p:nvSpPr>
          <p:cNvPr id="281" name="Google Shape;281;p15"/>
          <p:cNvSpPr txBox="1"/>
          <p:nvPr/>
        </p:nvSpPr>
        <p:spPr>
          <a:xfrm>
            <a:off x="5886573" y="3921687"/>
            <a:ext cx="12606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Payment options</a:t>
            </a:r>
            <a:endParaRPr b="1" i="0" sz="1400" u="none" cap="none" strike="noStrike">
              <a:solidFill>
                <a:schemeClr val="dk1"/>
              </a:solidFill>
              <a:latin typeface="Arial"/>
              <a:ea typeface="Arial"/>
              <a:cs typeface="Arial"/>
              <a:sym typeface="Arial"/>
            </a:endParaRPr>
          </a:p>
        </p:txBody>
      </p:sp>
      <p:sp>
        <p:nvSpPr>
          <p:cNvPr id="282" name="Google Shape;282;p15"/>
          <p:cNvSpPr txBox="1"/>
          <p:nvPr/>
        </p:nvSpPr>
        <p:spPr>
          <a:xfrm>
            <a:off x="8178394" y="3921688"/>
            <a:ext cx="12606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Customer support</a:t>
            </a:r>
            <a:endParaRPr b="1" i="0" sz="1400" u="none" cap="none" strike="noStrike">
              <a:solidFill>
                <a:schemeClr val="dk1"/>
              </a:solidFill>
              <a:latin typeface="Arial"/>
              <a:ea typeface="Arial"/>
              <a:cs typeface="Arial"/>
              <a:sym typeface="Arial"/>
            </a:endParaRPr>
          </a:p>
        </p:txBody>
      </p:sp>
      <p:sp>
        <p:nvSpPr>
          <p:cNvPr id="283" name="Google Shape;283;p15"/>
          <p:cNvSpPr txBox="1"/>
          <p:nvPr/>
        </p:nvSpPr>
        <p:spPr>
          <a:xfrm>
            <a:off x="1158021" y="4360269"/>
            <a:ext cx="1401000" cy="746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Intuitive and easy-to-use interface to place their orders</a:t>
            </a:r>
            <a:endParaRPr b="0" i="0" sz="1100" u="none" cap="none" strike="noStrike">
              <a:solidFill>
                <a:schemeClr val="dk1"/>
              </a:solidFill>
              <a:latin typeface="Arial"/>
              <a:ea typeface="Arial"/>
              <a:cs typeface="Arial"/>
              <a:sym typeface="Arial"/>
            </a:endParaRPr>
          </a:p>
        </p:txBody>
      </p:sp>
      <p:pic>
        <p:nvPicPr>
          <p:cNvPr id="284" name="Google Shape;284;p15"/>
          <p:cNvPicPr preferRelativeResize="0"/>
          <p:nvPr/>
        </p:nvPicPr>
        <p:blipFill rotWithShape="1">
          <a:blip r:embed="rId3">
            <a:alphaModFix/>
          </a:blip>
          <a:srcRect b="0" l="0" r="0" t="0"/>
          <a:stretch/>
        </p:blipFill>
        <p:spPr>
          <a:xfrm>
            <a:off x="8297671" y="2857582"/>
            <a:ext cx="1034775" cy="1046982"/>
          </a:xfrm>
          <a:prstGeom prst="rect">
            <a:avLst/>
          </a:prstGeom>
          <a:noFill/>
          <a:ln>
            <a:noFill/>
          </a:ln>
        </p:spPr>
      </p:pic>
      <p:pic>
        <p:nvPicPr>
          <p:cNvPr descr="payment-icon-flatelements | The Organic Way Store" id="285" name="Google Shape;285;p15"/>
          <p:cNvPicPr preferRelativeResize="0"/>
          <p:nvPr/>
        </p:nvPicPr>
        <p:blipFill rotWithShape="1">
          <a:blip r:embed="rId4">
            <a:alphaModFix/>
          </a:blip>
          <a:srcRect b="0" l="0" r="0" t="0"/>
          <a:stretch/>
        </p:blipFill>
        <p:spPr>
          <a:xfrm>
            <a:off x="5988893" y="2783010"/>
            <a:ext cx="1055700" cy="1055700"/>
          </a:xfrm>
          <a:prstGeom prst="rect">
            <a:avLst/>
          </a:prstGeom>
          <a:noFill/>
          <a:ln>
            <a:noFill/>
          </a:ln>
        </p:spPr>
      </p:pic>
      <p:pic>
        <p:nvPicPr>
          <p:cNvPr descr="Update icon - Free interface icons" id="286" name="Google Shape;286;p15"/>
          <p:cNvPicPr preferRelativeResize="0"/>
          <p:nvPr/>
        </p:nvPicPr>
        <p:blipFill rotWithShape="1">
          <a:blip r:embed="rId5">
            <a:alphaModFix/>
          </a:blip>
          <a:srcRect b="0" l="0" r="0" t="0"/>
          <a:stretch/>
        </p:blipFill>
        <p:spPr>
          <a:xfrm>
            <a:off x="3646991" y="2848865"/>
            <a:ext cx="1055700" cy="1055700"/>
          </a:xfrm>
          <a:prstGeom prst="rect">
            <a:avLst/>
          </a:prstGeom>
          <a:noFill/>
          <a:ln>
            <a:noFill/>
          </a:ln>
        </p:spPr>
      </p:pic>
      <p:pic>
        <p:nvPicPr>
          <p:cNvPr descr="User-Interface-Design Icons - Free SVG &amp; PNG User-Interface ..." id="287" name="Google Shape;287;p15"/>
          <p:cNvPicPr preferRelativeResize="0"/>
          <p:nvPr/>
        </p:nvPicPr>
        <p:blipFill rotWithShape="1">
          <a:blip r:embed="rId6">
            <a:alphaModFix/>
          </a:blip>
          <a:srcRect b="0" l="0" r="0" t="0"/>
          <a:stretch/>
        </p:blipFill>
        <p:spPr>
          <a:xfrm>
            <a:off x="1367248" y="2848865"/>
            <a:ext cx="1055700" cy="105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6.User Needs</a:t>
            </a:r>
            <a:endParaRPr/>
          </a:p>
        </p:txBody>
      </p:sp>
      <p:sp>
        <p:nvSpPr>
          <p:cNvPr id="293" name="Google Shape;293;p16"/>
          <p:cNvSpPr/>
          <p:nvPr/>
        </p:nvSpPr>
        <p:spPr>
          <a:xfrm>
            <a:off x="1115568" y="2926364"/>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4" name="Google Shape;294;p16"/>
          <p:cNvSpPr/>
          <p:nvPr/>
        </p:nvSpPr>
        <p:spPr>
          <a:xfrm>
            <a:off x="3456337" y="2924323"/>
            <a:ext cx="1485900" cy="2412600"/>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16"/>
          <p:cNvSpPr txBox="1"/>
          <p:nvPr/>
        </p:nvSpPr>
        <p:spPr>
          <a:xfrm>
            <a:off x="1182468" y="4576854"/>
            <a:ext cx="1401000" cy="746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The app continually expands the number of restaurants</a:t>
            </a:r>
            <a:endParaRPr b="0" i="0" sz="1100" u="none" cap="none" strike="noStrike">
              <a:solidFill>
                <a:schemeClr val="dk1"/>
              </a:solidFill>
              <a:latin typeface="Arial"/>
              <a:ea typeface="Arial"/>
              <a:cs typeface="Arial"/>
              <a:sym typeface="Arial"/>
            </a:endParaRPr>
          </a:p>
        </p:txBody>
      </p:sp>
      <p:sp>
        <p:nvSpPr>
          <p:cNvPr id="296" name="Google Shape;296;p16"/>
          <p:cNvSpPr txBox="1"/>
          <p:nvPr/>
        </p:nvSpPr>
        <p:spPr>
          <a:xfrm>
            <a:off x="3464280" y="4581502"/>
            <a:ext cx="14700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Take their feedback into account and make improvements</a:t>
            </a:r>
            <a:endParaRPr b="0" i="0" sz="1100" u="none" cap="none" strike="noStrike">
              <a:solidFill>
                <a:schemeClr val="dk1"/>
              </a:solidFill>
              <a:latin typeface="Arial"/>
              <a:ea typeface="Arial"/>
              <a:cs typeface="Arial"/>
              <a:sym typeface="Arial"/>
            </a:endParaRPr>
          </a:p>
        </p:txBody>
      </p:sp>
      <p:sp>
        <p:nvSpPr>
          <p:cNvPr id="297" name="Google Shape;297;p16"/>
          <p:cNvSpPr txBox="1"/>
          <p:nvPr/>
        </p:nvSpPr>
        <p:spPr>
          <a:xfrm>
            <a:off x="1269020" y="4138465"/>
            <a:ext cx="1260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Expansion</a:t>
            </a:r>
            <a:endParaRPr b="1" i="0" sz="1400" u="none" cap="none" strike="noStrike">
              <a:solidFill>
                <a:schemeClr val="dk1"/>
              </a:solidFill>
              <a:latin typeface="Arial"/>
              <a:ea typeface="Arial"/>
              <a:cs typeface="Arial"/>
              <a:sym typeface="Arial"/>
            </a:endParaRPr>
          </a:p>
        </p:txBody>
      </p:sp>
      <p:sp>
        <p:nvSpPr>
          <p:cNvPr id="298" name="Google Shape;298;p16"/>
          <p:cNvSpPr txBox="1"/>
          <p:nvPr/>
        </p:nvSpPr>
        <p:spPr>
          <a:xfrm>
            <a:off x="3569117" y="4138271"/>
            <a:ext cx="12606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Continuous improvement</a:t>
            </a:r>
            <a:endParaRPr b="1" i="0" sz="1400" u="none" cap="none" strike="noStrike">
              <a:solidFill>
                <a:schemeClr val="dk1"/>
              </a:solidFill>
              <a:latin typeface="Arial"/>
              <a:ea typeface="Arial"/>
              <a:cs typeface="Arial"/>
              <a:sym typeface="Arial"/>
            </a:endParaRPr>
          </a:p>
        </p:txBody>
      </p:sp>
      <p:pic>
        <p:nvPicPr>
          <p:cNvPr descr="Distribution, order, store, seller center, branch expansion icon - Download  on Iconfinder" id="299" name="Google Shape;299;p16"/>
          <p:cNvPicPr preferRelativeResize="0"/>
          <p:nvPr/>
        </p:nvPicPr>
        <p:blipFill rotWithShape="1">
          <a:blip r:embed="rId3">
            <a:alphaModFix/>
          </a:blip>
          <a:srcRect b="0" l="0" r="0" t="0"/>
          <a:stretch/>
        </p:blipFill>
        <p:spPr>
          <a:xfrm>
            <a:off x="1330668" y="3084609"/>
            <a:ext cx="1055700" cy="1055700"/>
          </a:xfrm>
          <a:prstGeom prst="rect">
            <a:avLst/>
          </a:prstGeom>
          <a:noFill/>
          <a:ln>
            <a:noFill/>
          </a:ln>
        </p:spPr>
      </p:pic>
      <p:pic>
        <p:nvPicPr>
          <p:cNvPr descr="Concept, creativity, improvement, innovation, process, productivity,  thinking icon - Download on Iconfinder" id="300" name="Google Shape;300;p16"/>
          <p:cNvPicPr preferRelativeResize="0"/>
          <p:nvPr/>
        </p:nvPicPr>
        <p:blipFill rotWithShape="1">
          <a:blip r:embed="rId4">
            <a:alphaModFix/>
          </a:blip>
          <a:srcRect b="0" l="0" r="0" t="0"/>
          <a:stretch/>
        </p:blipFill>
        <p:spPr>
          <a:xfrm>
            <a:off x="3671437" y="3146091"/>
            <a:ext cx="1055700" cy="1055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7.Onboarding – Slide Explanation</a:t>
            </a:r>
            <a:endParaRPr/>
          </a:p>
        </p:txBody>
      </p:sp>
      <p:sp>
        <p:nvSpPr>
          <p:cNvPr id="306" name="Google Shape;306;p17"/>
          <p:cNvSpPr txBox="1"/>
          <p:nvPr>
            <p:ph idx="1" type="body"/>
          </p:nvPr>
        </p:nvSpPr>
        <p:spPr>
          <a:xfrm>
            <a:off x="160528" y="2175667"/>
            <a:ext cx="4900221" cy="3915217"/>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dk1"/>
              </a:buClr>
              <a:buSzPts val="2000"/>
              <a:buNone/>
            </a:pPr>
            <a:r>
              <a:rPr i="0" lang="en-US" sz="2000">
                <a:latin typeface="Arial"/>
                <a:ea typeface="Arial"/>
                <a:cs typeface="Arial"/>
                <a:sym typeface="Arial"/>
              </a:rPr>
              <a:t>When a user first opens the app, they may not be familiar with how it works or where to find certain features, such as tracking their delivery or customizing their orders.</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A slide explanation can provide a step-by-step guide to help users navigate the app and understand how to use it to its full potential.</a:t>
            </a:r>
            <a:br>
              <a:rPr lang="en-US" sz="2000"/>
            </a:br>
            <a:endParaRPr sz="2000"/>
          </a:p>
        </p:txBody>
      </p:sp>
      <p:pic>
        <p:nvPicPr>
          <p:cNvPr id="307" name="Google Shape;307;p17"/>
          <p:cNvPicPr preferRelativeResize="0"/>
          <p:nvPr/>
        </p:nvPicPr>
        <p:blipFill rotWithShape="1">
          <a:blip r:embed="rId3">
            <a:alphaModFix/>
          </a:blip>
          <a:srcRect b="0" l="0" r="0" t="0"/>
          <a:stretch/>
        </p:blipFill>
        <p:spPr>
          <a:xfrm>
            <a:off x="5060750" y="2276856"/>
            <a:ext cx="2409889" cy="4320000"/>
          </a:xfrm>
          <a:prstGeom prst="rect">
            <a:avLst/>
          </a:prstGeom>
          <a:noFill/>
          <a:ln>
            <a:noFill/>
          </a:ln>
        </p:spPr>
      </p:pic>
      <p:pic>
        <p:nvPicPr>
          <p:cNvPr id="308" name="Google Shape;308;p17"/>
          <p:cNvPicPr preferRelativeResize="0"/>
          <p:nvPr/>
        </p:nvPicPr>
        <p:blipFill rotWithShape="1">
          <a:blip r:embed="rId4">
            <a:alphaModFix/>
          </a:blip>
          <a:srcRect b="0" l="0" r="0" t="0"/>
          <a:stretch/>
        </p:blipFill>
        <p:spPr>
          <a:xfrm>
            <a:off x="7465931" y="2276856"/>
            <a:ext cx="2320887" cy="4320000"/>
          </a:xfrm>
          <a:prstGeom prst="rect">
            <a:avLst/>
          </a:prstGeom>
          <a:noFill/>
          <a:ln>
            <a:noFill/>
          </a:ln>
        </p:spPr>
      </p:pic>
      <p:pic>
        <p:nvPicPr>
          <p:cNvPr id="309" name="Google Shape;309;p17"/>
          <p:cNvPicPr preferRelativeResize="0"/>
          <p:nvPr/>
        </p:nvPicPr>
        <p:blipFill rotWithShape="1">
          <a:blip r:embed="rId5">
            <a:alphaModFix/>
          </a:blip>
          <a:srcRect b="0" l="0" r="0" t="0"/>
          <a:stretch/>
        </p:blipFill>
        <p:spPr>
          <a:xfrm>
            <a:off x="9786818" y="2276856"/>
            <a:ext cx="2194177" cy="43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18"/>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5" name="Google Shape;315;p18"/>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6" name="Google Shape;316;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7" name="Google Shape;317;p18"/>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8" name="Google Shape;318;p18"/>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9" name="Google Shape;319;p18"/>
          <p:cNvSpPr txBox="1"/>
          <p:nvPr>
            <p:ph type="title"/>
          </p:nvPr>
        </p:nvSpPr>
        <p:spPr>
          <a:xfrm>
            <a:off x="462788" y="870242"/>
            <a:ext cx="4023300" cy="975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8. Use Cases</a:t>
            </a:r>
            <a:endParaRPr/>
          </a:p>
        </p:txBody>
      </p:sp>
      <p:sp>
        <p:nvSpPr>
          <p:cNvPr id="320" name="Google Shape;320;p18"/>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1" name="Google Shape;321;p18"/>
          <p:cNvSpPr/>
          <p:nvPr/>
        </p:nvSpPr>
        <p:spPr>
          <a:xfrm>
            <a:off x="481029"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322" name="Google Shape;322;p18"/>
          <p:cNvPicPr preferRelativeResize="0"/>
          <p:nvPr/>
        </p:nvPicPr>
        <p:blipFill>
          <a:blip r:embed="rId3">
            <a:alphaModFix/>
          </a:blip>
          <a:stretch>
            <a:fillRect/>
          </a:stretch>
        </p:blipFill>
        <p:spPr>
          <a:xfrm>
            <a:off x="481025" y="2345101"/>
            <a:ext cx="11447100" cy="34627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128cb3cd30_2_46"/>
          <p:cNvSpPr txBox="1"/>
          <p:nvPr>
            <p:ph idx="1" type="body"/>
          </p:nvPr>
        </p:nvSpPr>
        <p:spPr>
          <a:xfrm>
            <a:off x="2356650" y="2346575"/>
            <a:ext cx="7478700" cy="4022400"/>
          </a:xfrm>
          <a:prstGeom prst="rect">
            <a:avLst/>
          </a:prstGeom>
        </p:spPr>
        <p:txBody>
          <a:bodyPr anchorCtr="0" anchor="t" bIns="45700" lIns="91425" spcFirstLastPara="1" rIns="91425" wrap="square" tIns="45700">
            <a:noAutofit/>
          </a:bodyPr>
          <a:lstStyle/>
          <a:p>
            <a:pPr indent="-457200" lvl="0" marL="457200" rtl="0" algn="l">
              <a:lnSpc>
                <a:spcPct val="70000"/>
              </a:lnSpc>
              <a:spcBef>
                <a:spcPts val="0"/>
              </a:spcBef>
              <a:spcAft>
                <a:spcPts val="0"/>
              </a:spcAft>
              <a:buSzPts val="3600"/>
              <a:buAutoNum type="arabicPeriod"/>
            </a:pPr>
            <a:r>
              <a:rPr b="1" lang="en-US" sz="3600"/>
              <a:t>Problem Statement &amp; Solution</a:t>
            </a:r>
            <a:endParaRPr b="1" sz="3600"/>
          </a:p>
          <a:p>
            <a:pPr indent="-457200" lvl="0" marL="457200" rtl="0" algn="l">
              <a:lnSpc>
                <a:spcPct val="70000"/>
              </a:lnSpc>
              <a:spcBef>
                <a:spcPts val="0"/>
              </a:spcBef>
              <a:spcAft>
                <a:spcPts val="0"/>
              </a:spcAft>
              <a:buSzPts val="3600"/>
              <a:buAutoNum type="arabicPeriod"/>
            </a:pPr>
            <a:r>
              <a:rPr b="1" lang="en-US" sz="3600"/>
              <a:t>Style Guide</a:t>
            </a:r>
            <a:endParaRPr b="1" sz="3600"/>
          </a:p>
          <a:p>
            <a:pPr indent="-457200" lvl="0" marL="457200" rtl="0" algn="l">
              <a:lnSpc>
                <a:spcPct val="70000"/>
              </a:lnSpc>
              <a:spcBef>
                <a:spcPts val="0"/>
              </a:spcBef>
              <a:spcAft>
                <a:spcPts val="0"/>
              </a:spcAft>
              <a:buSzPts val="3600"/>
              <a:buAutoNum type="arabicPeriod"/>
            </a:pPr>
            <a:r>
              <a:rPr b="1" lang="en-US" sz="3600"/>
              <a:t>Product Objectives</a:t>
            </a:r>
            <a:endParaRPr b="1" sz="3600"/>
          </a:p>
          <a:p>
            <a:pPr indent="-457200" lvl="0" marL="457200" rtl="0" algn="l">
              <a:lnSpc>
                <a:spcPct val="70000"/>
              </a:lnSpc>
              <a:spcBef>
                <a:spcPts val="0"/>
              </a:spcBef>
              <a:spcAft>
                <a:spcPts val="0"/>
              </a:spcAft>
              <a:buSzPts val="3600"/>
              <a:buAutoNum type="arabicPeriod"/>
            </a:pPr>
            <a:r>
              <a:rPr b="1" lang="en-US" sz="3600"/>
              <a:t>Target Audience</a:t>
            </a:r>
            <a:endParaRPr b="1" sz="3600"/>
          </a:p>
          <a:p>
            <a:pPr indent="-457200" lvl="0" marL="457200" rtl="0" algn="l">
              <a:lnSpc>
                <a:spcPct val="70000"/>
              </a:lnSpc>
              <a:spcBef>
                <a:spcPts val="0"/>
              </a:spcBef>
              <a:spcAft>
                <a:spcPts val="0"/>
              </a:spcAft>
              <a:buSzPts val="3600"/>
              <a:buAutoNum type="arabicPeriod"/>
            </a:pPr>
            <a:r>
              <a:rPr b="1" lang="en-US" sz="3600"/>
              <a:t>User Segmentation</a:t>
            </a:r>
            <a:endParaRPr b="1" sz="3600"/>
          </a:p>
          <a:p>
            <a:pPr indent="-457200" lvl="0" marL="457200" rtl="0" algn="l">
              <a:lnSpc>
                <a:spcPct val="70000"/>
              </a:lnSpc>
              <a:spcBef>
                <a:spcPts val="0"/>
              </a:spcBef>
              <a:spcAft>
                <a:spcPts val="0"/>
              </a:spcAft>
              <a:buSzPts val="3600"/>
              <a:buAutoNum type="arabicPeriod"/>
            </a:pPr>
            <a:r>
              <a:rPr b="1" lang="en-US" sz="3600"/>
              <a:t>User Needs</a:t>
            </a:r>
            <a:endParaRPr b="1" sz="3600"/>
          </a:p>
          <a:p>
            <a:pPr indent="-457200" lvl="0" marL="457200" rtl="0" algn="l">
              <a:lnSpc>
                <a:spcPct val="70000"/>
              </a:lnSpc>
              <a:spcBef>
                <a:spcPts val="0"/>
              </a:spcBef>
              <a:spcAft>
                <a:spcPts val="0"/>
              </a:spcAft>
              <a:buSzPts val="3600"/>
              <a:buAutoNum type="arabicPeriod"/>
            </a:pPr>
            <a:r>
              <a:rPr b="1" lang="en-US" sz="3600"/>
              <a:t>Onboarding</a:t>
            </a:r>
            <a:endParaRPr b="1" sz="3600"/>
          </a:p>
          <a:p>
            <a:pPr indent="-457200" lvl="0" marL="457200" rtl="0" algn="l">
              <a:lnSpc>
                <a:spcPct val="70000"/>
              </a:lnSpc>
              <a:spcBef>
                <a:spcPts val="0"/>
              </a:spcBef>
              <a:spcAft>
                <a:spcPts val="0"/>
              </a:spcAft>
              <a:buSzPts val="3600"/>
              <a:buAutoNum type="arabicPeriod"/>
            </a:pPr>
            <a:r>
              <a:rPr b="1" lang="en-US" sz="3600"/>
              <a:t>Use Cases</a:t>
            </a:r>
            <a:endParaRPr b="1" sz="3600"/>
          </a:p>
          <a:p>
            <a:pPr indent="-457200" lvl="0" marL="457200" rtl="0" algn="l">
              <a:lnSpc>
                <a:spcPct val="70000"/>
              </a:lnSpc>
              <a:spcBef>
                <a:spcPts val="0"/>
              </a:spcBef>
              <a:spcAft>
                <a:spcPts val="0"/>
              </a:spcAft>
              <a:buSzPts val="3600"/>
              <a:buAutoNum type="arabicPeriod"/>
            </a:pPr>
            <a:r>
              <a:rPr b="1" lang="en-US" sz="3600"/>
              <a:t>Personas</a:t>
            </a:r>
            <a:endParaRPr b="1" sz="3600"/>
          </a:p>
          <a:p>
            <a:pPr indent="-457200" lvl="0" marL="457200" rtl="0" algn="l">
              <a:lnSpc>
                <a:spcPct val="70000"/>
              </a:lnSpc>
              <a:spcBef>
                <a:spcPts val="0"/>
              </a:spcBef>
              <a:spcAft>
                <a:spcPts val="0"/>
              </a:spcAft>
              <a:buSzPts val="3600"/>
              <a:buAutoNum type="arabicPeriod"/>
            </a:pPr>
            <a:r>
              <a:rPr b="1" lang="en-US" sz="3600"/>
              <a:t>UX Research methods</a:t>
            </a:r>
            <a:endParaRPr b="1" sz="3600"/>
          </a:p>
          <a:p>
            <a:pPr indent="0" lvl="0" marL="0" rtl="0" algn="l">
              <a:lnSpc>
                <a:spcPct val="70000"/>
              </a:lnSpc>
              <a:spcBef>
                <a:spcPts val="0"/>
              </a:spcBef>
              <a:spcAft>
                <a:spcPts val="0"/>
              </a:spcAft>
              <a:buClr>
                <a:schemeClr val="dk1"/>
              </a:buClr>
              <a:buSzPts val="770"/>
              <a:buFont typeface="Avenir"/>
              <a:buNone/>
            </a:pPr>
            <a:r>
              <a:t/>
            </a:r>
            <a:endParaRPr b="1" sz="3000"/>
          </a:p>
          <a:p>
            <a:pPr indent="0" lvl="0" marL="0" rtl="0" algn="l">
              <a:lnSpc>
                <a:spcPct val="70000"/>
              </a:lnSpc>
              <a:spcBef>
                <a:spcPts val="0"/>
              </a:spcBef>
              <a:spcAft>
                <a:spcPts val="0"/>
              </a:spcAft>
              <a:buClr>
                <a:schemeClr val="dk1"/>
              </a:buClr>
              <a:buSzPts val="770"/>
              <a:buFont typeface="Avenir"/>
              <a:buNone/>
            </a:pPr>
            <a:r>
              <a:t/>
            </a:r>
            <a:endParaRPr b="1" sz="3000"/>
          </a:p>
        </p:txBody>
      </p:sp>
      <p:sp>
        <p:nvSpPr>
          <p:cNvPr id="114" name="Google Shape;114;g2128cb3cd30_2_4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19"/>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8" name="Google Shape;328;p19"/>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9" name="Google Shape;329;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0" name="Google Shape;330;p19"/>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31" name="Google Shape;331;p19"/>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32" name="Google Shape;332;p19"/>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8. Use Cases</a:t>
            </a:r>
            <a:endParaRPr/>
          </a:p>
        </p:txBody>
      </p:sp>
      <p:sp>
        <p:nvSpPr>
          <p:cNvPr id="333" name="Google Shape;333;p19"/>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34" name="Google Shape;334;p19"/>
          <p:cNvSpPr/>
          <p:nvPr/>
        </p:nvSpPr>
        <p:spPr>
          <a:xfrm>
            <a:off x="481029"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335" name="Google Shape;335;p19"/>
          <p:cNvPicPr preferRelativeResize="0"/>
          <p:nvPr/>
        </p:nvPicPr>
        <p:blipFill>
          <a:blip r:embed="rId3">
            <a:alphaModFix/>
          </a:blip>
          <a:stretch>
            <a:fillRect/>
          </a:stretch>
        </p:blipFill>
        <p:spPr>
          <a:xfrm>
            <a:off x="4332426" y="625675"/>
            <a:ext cx="7859580" cy="5875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g2128cb3cd30_2_15"/>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41" name="Google Shape;341;g2128cb3cd30_2_15"/>
          <p:cNvSpPr/>
          <p:nvPr/>
        </p:nvSpPr>
        <p:spPr>
          <a:xfrm flipH="1" rot="10800000">
            <a:off x="578652" y="4501189"/>
            <a:ext cx="11034600" cy="18300"/>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42" name="Google Shape;342;g2128cb3cd30_2_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3" name="Google Shape;343;g2128cb3cd30_2_15"/>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44" name="Google Shape;344;g2128cb3cd30_2_15"/>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45" name="Google Shape;345;g2128cb3cd30_2_15"/>
          <p:cNvSpPr txBox="1"/>
          <p:nvPr>
            <p:ph type="title"/>
          </p:nvPr>
        </p:nvSpPr>
        <p:spPr>
          <a:xfrm>
            <a:off x="477981" y="1122363"/>
            <a:ext cx="4023300" cy="3204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8. Use Cases</a:t>
            </a:r>
            <a:endParaRPr/>
          </a:p>
        </p:txBody>
      </p:sp>
      <p:sp>
        <p:nvSpPr>
          <p:cNvPr id="346" name="Google Shape;346;g2128cb3cd30_2_15"/>
          <p:cNvSpPr/>
          <p:nvPr/>
        </p:nvSpPr>
        <p:spPr>
          <a:xfrm rot="5400000">
            <a:off x="759867"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47" name="Google Shape;347;g2128cb3cd30_2_15"/>
          <p:cNvSpPr/>
          <p:nvPr/>
        </p:nvSpPr>
        <p:spPr>
          <a:xfrm>
            <a:off x="481029" y="4546920"/>
            <a:ext cx="4023300" cy="18300"/>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348" name="Google Shape;348;g2128cb3cd30_2_15"/>
          <p:cNvPicPr preferRelativeResize="0"/>
          <p:nvPr/>
        </p:nvPicPr>
        <p:blipFill>
          <a:blip r:embed="rId3">
            <a:alphaModFix/>
          </a:blip>
          <a:stretch>
            <a:fillRect/>
          </a:stretch>
        </p:blipFill>
        <p:spPr>
          <a:xfrm>
            <a:off x="4143375" y="387475"/>
            <a:ext cx="8048624" cy="6238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g2128cb3cd30_2_26"/>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54" name="Google Shape;354;g2128cb3cd30_2_26"/>
          <p:cNvSpPr/>
          <p:nvPr/>
        </p:nvSpPr>
        <p:spPr>
          <a:xfrm flipH="1" rot="10800000">
            <a:off x="578652" y="4501189"/>
            <a:ext cx="11034600" cy="18300"/>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55" name="Google Shape;355;g2128cb3cd30_2_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6" name="Google Shape;356;g2128cb3cd30_2_26"/>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57" name="Google Shape;357;g2128cb3cd30_2_26"/>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58" name="Google Shape;358;g2128cb3cd30_2_26"/>
          <p:cNvSpPr txBox="1"/>
          <p:nvPr>
            <p:ph type="title"/>
          </p:nvPr>
        </p:nvSpPr>
        <p:spPr>
          <a:xfrm>
            <a:off x="246806" y="-12"/>
            <a:ext cx="4023300" cy="3204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8. Use Cases</a:t>
            </a:r>
            <a:endParaRPr/>
          </a:p>
        </p:txBody>
      </p:sp>
      <p:sp>
        <p:nvSpPr>
          <p:cNvPr id="359" name="Google Shape;359;g2128cb3cd30_2_26"/>
          <p:cNvSpPr/>
          <p:nvPr/>
        </p:nvSpPr>
        <p:spPr>
          <a:xfrm rot="5400000">
            <a:off x="759867"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60" name="Google Shape;360;g2128cb3cd30_2_26"/>
          <p:cNvSpPr/>
          <p:nvPr/>
        </p:nvSpPr>
        <p:spPr>
          <a:xfrm>
            <a:off x="481029" y="4546920"/>
            <a:ext cx="4023300" cy="18300"/>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361" name="Google Shape;361;g2128cb3cd30_2_26"/>
          <p:cNvPicPr preferRelativeResize="0"/>
          <p:nvPr/>
        </p:nvPicPr>
        <p:blipFill>
          <a:blip r:embed="rId3">
            <a:alphaModFix/>
          </a:blip>
          <a:stretch>
            <a:fillRect/>
          </a:stretch>
        </p:blipFill>
        <p:spPr>
          <a:xfrm>
            <a:off x="993463" y="3656951"/>
            <a:ext cx="11198525" cy="240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24"/>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67" name="Google Shape;367;p24"/>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68" name="Google Shape;368;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9" name="Google Shape;369;p24"/>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9.</a:t>
            </a:r>
            <a:r>
              <a:rPr b="1" lang="en-US" sz="4800"/>
              <a:t> </a:t>
            </a:r>
            <a:r>
              <a:rPr lang="en-US" sz="4800"/>
              <a:t>Personas</a:t>
            </a:r>
            <a:endParaRPr/>
          </a:p>
        </p:txBody>
      </p:sp>
      <p:sp>
        <p:nvSpPr>
          <p:cNvPr id="370" name="Google Shape;370;p24"/>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71" name="Google Shape;371;p24"/>
          <p:cNvSpPr/>
          <p:nvPr/>
        </p:nvSpPr>
        <p:spPr>
          <a:xfrm>
            <a:off x="481029"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text, application&#10;&#10;Description automatically generated" id="372" name="Google Shape;372;p24"/>
          <p:cNvPicPr preferRelativeResize="0"/>
          <p:nvPr/>
        </p:nvPicPr>
        <p:blipFill rotWithShape="1">
          <a:blip r:embed="rId3">
            <a:alphaModFix/>
          </a:blip>
          <a:srcRect b="0" l="0" r="0" t="0"/>
          <a:stretch/>
        </p:blipFill>
        <p:spPr>
          <a:xfrm>
            <a:off x="4921965" y="1465742"/>
            <a:ext cx="6846363" cy="41078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25"/>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78" name="Google Shape;378;p25"/>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79" name="Google Shape;379;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0" name="Google Shape;380;p25"/>
          <p:cNvSpPr txBox="1"/>
          <p:nvPr>
            <p:ph type="title"/>
          </p:nvPr>
        </p:nvSpPr>
        <p:spPr>
          <a:xfrm>
            <a:off x="7848600"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9.</a:t>
            </a:r>
            <a:r>
              <a:rPr b="1" lang="en-US" sz="4800"/>
              <a:t> </a:t>
            </a:r>
            <a:r>
              <a:rPr lang="en-US" sz="4800"/>
              <a:t>Personas</a:t>
            </a:r>
            <a:endParaRPr/>
          </a:p>
        </p:txBody>
      </p:sp>
      <p:pic>
        <p:nvPicPr>
          <p:cNvPr descr="Text&#10;&#10;Description automatically generated with low confidence" id="381" name="Google Shape;381;p25"/>
          <p:cNvPicPr preferRelativeResize="0"/>
          <p:nvPr/>
        </p:nvPicPr>
        <p:blipFill rotWithShape="1">
          <a:blip r:embed="rId3">
            <a:alphaModFix/>
          </a:blip>
          <a:srcRect b="0" l="0" r="0" t="0"/>
          <a:stretch/>
        </p:blipFill>
        <p:spPr>
          <a:xfrm>
            <a:off x="316992" y="1192633"/>
            <a:ext cx="7053626" cy="4320346"/>
          </a:xfrm>
          <a:prstGeom prst="rect">
            <a:avLst/>
          </a:prstGeom>
          <a:noFill/>
          <a:ln>
            <a:noFill/>
          </a:ln>
        </p:spPr>
      </p:pic>
      <p:sp>
        <p:nvSpPr>
          <p:cNvPr id="382" name="Google Shape;382;p25"/>
          <p:cNvSpPr/>
          <p:nvPr/>
        </p:nvSpPr>
        <p:spPr>
          <a:xfrm rot="5400000">
            <a:off x="8130540"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83" name="Google Shape;383;p25"/>
          <p:cNvSpPr/>
          <p:nvPr/>
        </p:nvSpPr>
        <p:spPr>
          <a:xfrm>
            <a:off x="7851648"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26"/>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89" name="Google Shape;389;p26"/>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90" name="Google Shape;390;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1" name="Google Shape;391;p26"/>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92" name="Google Shape;392;p26"/>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93" name="Google Shape;393;p26"/>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9.</a:t>
            </a:r>
            <a:r>
              <a:rPr b="1" lang="en-US" sz="4800"/>
              <a:t> </a:t>
            </a:r>
            <a:r>
              <a:rPr lang="en-US" sz="4800"/>
              <a:t>Personas</a:t>
            </a:r>
            <a:endParaRPr/>
          </a:p>
        </p:txBody>
      </p:sp>
      <p:sp>
        <p:nvSpPr>
          <p:cNvPr id="394" name="Google Shape;394;p26"/>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95" name="Google Shape;395;p26"/>
          <p:cNvSpPr/>
          <p:nvPr/>
        </p:nvSpPr>
        <p:spPr>
          <a:xfrm>
            <a:off x="481029"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text, application&#10;&#10;Description automatically generated" id="396" name="Google Shape;396;p26"/>
          <p:cNvPicPr preferRelativeResize="0"/>
          <p:nvPr/>
        </p:nvPicPr>
        <p:blipFill rotWithShape="1">
          <a:blip r:embed="rId3">
            <a:alphaModFix/>
          </a:blip>
          <a:srcRect b="0" l="0" r="0" t="0"/>
          <a:stretch/>
        </p:blipFill>
        <p:spPr>
          <a:xfrm>
            <a:off x="5414356" y="1502823"/>
            <a:ext cx="6408836" cy="37011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27"/>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2" name="Google Shape;402;p27"/>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3" name="Google Shape;403;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4" name="Google Shape;404;p27"/>
          <p:cNvSpPr/>
          <p:nvPr/>
        </p:nvSpPr>
        <p:spPr>
          <a:xfrm>
            <a:off x="0" y="0"/>
            <a:ext cx="4959047" cy="68580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5" name="Google Shape;405;p27"/>
          <p:cNvSpPr/>
          <p:nvPr/>
        </p:nvSpPr>
        <p:spPr>
          <a:xfrm>
            <a:off x="0" y="0"/>
            <a:ext cx="4948887" cy="68580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6" name="Google Shape;406;p27"/>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9.</a:t>
            </a:r>
            <a:r>
              <a:rPr b="1" lang="en-US" sz="4800"/>
              <a:t> </a:t>
            </a:r>
            <a:r>
              <a:rPr lang="en-US" sz="4800"/>
              <a:t>Personas</a:t>
            </a:r>
            <a:endParaRPr/>
          </a:p>
        </p:txBody>
      </p:sp>
      <p:sp>
        <p:nvSpPr>
          <p:cNvPr id="407" name="Google Shape;407;p27"/>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8" name="Google Shape;408;p27"/>
          <p:cNvSpPr/>
          <p:nvPr/>
        </p:nvSpPr>
        <p:spPr>
          <a:xfrm>
            <a:off x="481029"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descr="Graphical user interface&#10;&#10;Description automatically generated" id="409" name="Google Shape;409;p27"/>
          <p:cNvPicPr preferRelativeResize="0"/>
          <p:nvPr/>
        </p:nvPicPr>
        <p:blipFill rotWithShape="1">
          <a:blip r:embed="rId3">
            <a:alphaModFix/>
          </a:blip>
          <a:srcRect b="0" l="0" r="0" t="0"/>
          <a:stretch/>
        </p:blipFill>
        <p:spPr>
          <a:xfrm>
            <a:off x="5414356" y="1414701"/>
            <a:ext cx="6408836" cy="38773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28"/>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5" name="Google Shape;415;p28"/>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6" name="Google Shape;416;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7" name="Google Shape;417;p28"/>
          <p:cNvSpPr/>
          <p:nvPr/>
        </p:nvSpPr>
        <p:spPr>
          <a:xfrm>
            <a:off x="551553" y="304802"/>
            <a:ext cx="11097349" cy="1573149"/>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8" name="Google Shape;418;p28"/>
          <p:cNvSpPr txBox="1"/>
          <p:nvPr>
            <p:ph type="title"/>
          </p:nvPr>
        </p:nvSpPr>
        <p:spPr>
          <a:xfrm>
            <a:off x="901690" y="405575"/>
            <a:ext cx="6430414"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9.</a:t>
            </a:r>
            <a:r>
              <a:rPr b="1" lang="en-US"/>
              <a:t> </a:t>
            </a:r>
            <a:r>
              <a:rPr lang="en-US"/>
              <a:t>Personas</a:t>
            </a:r>
            <a:endParaRPr/>
          </a:p>
        </p:txBody>
      </p:sp>
      <p:sp>
        <p:nvSpPr>
          <p:cNvPr id="419" name="Google Shape;419;p28"/>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0" name="Google Shape;420;p28"/>
          <p:cNvSpPr/>
          <p:nvPr/>
        </p:nvSpPr>
        <p:spPr>
          <a:xfrm rot="5400000">
            <a:off x="7130604" y="1071836"/>
            <a:ext cx="1021458" cy="9144"/>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text, application&#10;&#10;Description automatically generated" id="421" name="Google Shape;421;p28"/>
          <p:cNvPicPr preferRelativeResize="0"/>
          <p:nvPr/>
        </p:nvPicPr>
        <p:blipFill rotWithShape="1">
          <a:blip r:embed="rId3">
            <a:alphaModFix/>
          </a:blip>
          <a:srcRect b="0" l="0" r="0" t="0"/>
          <a:stretch/>
        </p:blipFill>
        <p:spPr>
          <a:xfrm>
            <a:off x="2391794" y="2091095"/>
            <a:ext cx="7411876" cy="42062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29"/>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7" name="Google Shape;427;p29"/>
          <p:cNvSpPr/>
          <p:nvPr/>
        </p:nvSpPr>
        <p:spPr>
          <a:xfrm flipH="1" rot="10800000">
            <a:off x="578652" y="4501201"/>
            <a:ext cx="11034696"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8" name="Google Shape;428;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29" name="Google Shape;429;p29"/>
          <p:cNvSpPr txBox="1"/>
          <p:nvPr>
            <p:ph type="title"/>
          </p:nvPr>
        </p:nvSpPr>
        <p:spPr>
          <a:xfrm>
            <a:off x="7848600"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sz="4800"/>
              <a:t>9.</a:t>
            </a:r>
            <a:r>
              <a:rPr b="1" lang="en-US" sz="4800"/>
              <a:t> </a:t>
            </a:r>
            <a:r>
              <a:rPr lang="en-US" sz="4800"/>
              <a:t>Personas</a:t>
            </a:r>
            <a:endParaRPr/>
          </a:p>
        </p:txBody>
      </p:sp>
      <p:pic>
        <p:nvPicPr>
          <p:cNvPr descr="Graphical user interface, text, application&#10;&#10;Description automatically generated" id="430" name="Google Shape;430;p29"/>
          <p:cNvPicPr preferRelativeResize="0"/>
          <p:nvPr/>
        </p:nvPicPr>
        <p:blipFill rotWithShape="1">
          <a:blip r:embed="rId3">
            <a:alphaModFix/>
          </a:blip>
          <a:srcRect b="0" l="0" r="0" t="0"/>
          <a:stretch/>
        </p:blipFill>
        <p:spPr>
          <a:xfrm>
            <a:off x="316992" y="1333706"/>
            <a:ext cx="7053626" cy="4038199"/>
          </a:xfrm>
          <a:prstGeom prst="rect">
            <a:avLst/>
          </a:prstGeom>
          <a:noFill/>
          <a:ln>
            <a:noFill/>
          </a:ln>
        </p:spPr>
      </p:pic>
      <p:sp>
        <p:nvSpPr>
          <p:cNvPr id="431" name="Google Shape;431;p29"/>
          <p:cNvSpPr/>
          <p:nvPr/>
        </p:nvSpPr>
        <p:spPr>
          <a:xfrm rot="5400000">
            <a:off x="8130540"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32" name="Google Shape;432;p29"/>
          <p:cNvSpPr/>
          <p:nvPr/>
        </p:nvSpPr>
        <p:spPr>
          <a:xfrm>
            <a:off x="7851648" y="4546920"/>
            <a:ext cx="402336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0"/>
          <p:cNvSpPr txBox="1"/>
          <p:nvPr>
            <p:ph type="title"/>
          </p:nvPr>
        </p:nvSpPr>
        <p:spPr>
          <a:xfrm>
            <a:off x="965634" y="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10.UX Research methods we applied</a:t>
            </a:r>
            <a:endParaRPr/>
          </a:p>
        </p:txBody>
      </p:sp>
      <p:pic>
        <p:nvPicPr>
          <p:cNvPr id="438" name="Google Shape;438;p30"/>
          <p:cNvPicPr preferRelativeResize="0"/>
          <p:nvPr/>
        </p:nvPicPr>
        <p:blipFill rotWithShape="1">
          <a:blip r:embed="rId3">
            <a:alphaModFix/>
          </a:blip>
          <a:srcRect b="0" l="0" r="0" t="0"/>
          <a:stretch/>
        </p:blipFill>
        <p:spPr>
          <a:xfrm>
            <a:off x="368804" y="1493253"/>
            <a:ext cx="2757168" cy="5237806"/>
          </a:xfrm>
          <a:prstGeom prst="rect">
            <a:avLst/>
          </a:prstGeom>
          <a:noFill/>
          <a:ln>
            <a:noFill/>
          </a:ln>
        </p:spPr>
      </p:pic>
      <p:pic>
        <p:nvPicPr>
          <p:cNvPr id="439" name="Google Shape;439;p30"/>
          <p:cNvPicPr preferRelativeResize="0"/>
          <p:nvPr/>
        </p:nvPicPr>
        <p:blipFill rotWithShape="1">
          <a:blip r:embed="rId4">
            <a:alphaModFix/>
          </a:blip>
          <a:srcRect b="0" l="0" r="0" t="0"/>
          <a:stretch/>
        </p:blipFill>
        <p:spPr>
          <a:xfrm>
            <a:off x="3125972" y="1493253"/>
            <a:ext cx="2923726" cy="5238000"/>
          </a:xfrm>
          <a:prstGeom prst="rect">
            <a:avLst/>
          </a:prstGeom>
          <a:noFill/>
          <a:ln>
            <a:noFill/>
          </a:ln>
        </p:spPr>
      </p:pic>
      <p:sp>
        <p:nvSpPr>
          <p:cNvPr id="440" name="Google Shape;440;p30"/>
          <p:cNvSpPr txBox="1"/>
          <p:nvPr/>
        </p:nvSpPr>
        <p:spPr>
          <a:xfrm>
            <a:off x="5971703" y="2170259"/>
            <a:ext cx="629088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1. Identifying the </a:t>
            </a:r>
            <a:r>
              <a:rPr b="1" i="1" lang="en-US" sz="1800">
                <a:solidFill>
                  <a:schemeClr val="dk1"/>
                </a:solidFill>
                <a:latin typeface="Avenir"/>
                <a:ea typeface="Avenir"/>
                <a:cs typeface="Avenir"/>
                <a:sym typeface="Avenir"/>
              </a:rPr>
              <a:t>key categories</a:t>
            </a:r>
            <a:r>
              <a:rPr b="1" lang="en-US" sz="1800">
                <a:solidFill>
                  <a:schemeClr val="dk1"/>
                </a:solidFill>
                <a:latin typeface="Avenir"/>
                <a:ea typeface="Avenir"/>
                <a:cs typeface="Avenir"/>
                <a:sym typeface="Avenir"/>
              </a:rPr>
              <a:t> </a:t>
            </a:r>
            <a:r>
              <a:rPr lang="en-US" sz="1800">
                <a:solidFill>
                  <a:schemeClr val="dk1"/>
                </a:solidFill>
                <a:latin typeface="Avenir"/>
                <a:ea typeface="Avenir"/>
                <a:cs typeface="Avenir"/>
                <a:sym typeface="Avenir"/>
              </a:rPr>
              <a:t>of information that users expect in a product or system.</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2. Creating a </a:t>
            </a:r>
            <a:r>
              <a:rPr b="1" i="1" lang="en-US" sz="1800">
                <a:solidFill>
                  <a:schemeClr val="dk1"/>
                </a:solidFill>
                <a:latin typeface="Avenir"/>
                <a:ea typeface="Avenir"/>
                <a:cs typeface="Avenir"/>
                <a:sym typeface="Avenir"/>
              </a:rPr>
              <a:t>navigation structure </a:t>
            </a:r>
            <a:r>
              <a:rPr lang="en-US" sz="1800">
                <a:solidFill>
                  <a:schemeClr val="dk1"/>
                </a:solidFill>
                <a:latin typeface="Avenir"/>
                <a:ea typeface="Avenir"/>
                <a:cs typeface="Avenir"/>
                <a:sym typeface="Avenir"/>
              </a:rPr>
              <a:t>that is intuitive and easy to use</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en-US" sz="1800">
                <a:solidFill>
                  <a:schemeClr val="dk1"/>
                </a:solidFill>
                <a:latin typeface="Arial"/>
                <a:ea typeface="Arial"/>
                <a:cs typeface="Arial"/>
                <a:sym typeface="Arial"/>
              </a:rPr>
              <a:t>For a food delivery app, card sorting could involve </a:t>
            </a:r>
            <a:r>
              <a:rPr b="1" lang="en-US" sz="1800">
                <a:solidFill>
                  <a:srgbClr val="FF0000"/>
                </a:solidFill>
                <a:latin typeface="Arial"/>
                <a:ea typeface="Arial"/>
                <a:cs typeface="Arial"/>
                <a:sym typeface="Arial"/>
              </a:rPr>
              <a:t>organizing the menu options into categories</a:t>
            </a:r>
            <a:r>
              <a:rPr b="1" lang="en-US" sz="1800">
                <a:solidFill>
                  <a:schemeClr val="dk1"/>
                </a:solidFill>
                <a:latin typeface="Arial"/>
                <a:ea typeface="Arial"/>
                <a:cs typeface="Arial"/>
                <a:sym typeface="Arial"/>
              </a:rPr>
              <a:t>.</a:t>
            </a:r>
            <a:endParaRPr sz="1800">
              <a:solidFill>
                <a:schemeClr val="dk1"/>
              </a:solidFill>
              <a:latin typeface="Avenir"/>
              <a:ea typeface="Avenir"/>
              <a:cs typeface="Avenir"/>
              <a:sym typeface="Avenir"/>
            </a:endParaRPr>
          </a:p>
        </p:txBody>
      </p:sp>
      <p:sp>
        <p:nvSpPr>
          <p:cNvPr id="441" name="Google Shape;441;p30"/>
          <p:cNvSpPr txBox="1"/>
          <p:nvPr/>
        </p:nvSpPr>
        <p:spPr>
          <a:xfrm>
            <a:off x="6049698" y="1085130"/>
            <a:ext cx="3579094" cy="117957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venir"/>
              <a:buNone/>
            </a:pPr>
            <a:r>
              <a:rPr b="1" lang="en-US" sz="4000">
                <a:solidFill>
                  <a:schemeClr val="dk1"/>
                </a:solidFill>
                <a:latin typeface="Avenir"/>
                <a:ea typeface="Avenir"/>
                <a:cs typeface="Avenir"/>
                <a:sym typeface="Avenir"/>
              </a:rPr>
              <a:t>Card sorting</a:t>
            </a:r>
            <a:endParaRPr/>
          </a:p>
        </p:txBody>
      </p:sp>
      <p:sp>
        <p:nvSpPr>
          <p:cNvPr id="442" name="Google Shape;442;p30"/>
          <p:cNvSpPr txBox="1"/>
          <p:nvPr/>
        </p:nvSpPr>
        <p:spPr>
          <a:xfrm>
            <a:off x="456484" y="4031639"/>
            <a:ext cx="2669488" cy="771368"/>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 name="Google Shape;443;p30"/>
          <p:cNvSpPr txBox="1"/>
          <p:nvPr/>
        </p:nvSpPr>
        <p:spPr>
          <a:xfrm>
            <a:off x="3302215" y="3511991"/>
            <a:ext cx="2493245" cy="2311293"/>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 name="Google Shape;444;p30"/>
          <p:cNvSpPr txBox="1"/>
          <p:nvPr/>
        </p:nvSpPr>
        <p:spPr>
          <a:xfrm>
            <a:off x="3268172" y="2620604"/>
            <a:ext cx="2669488" cy="771368"/>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1. Problem Statement</a:t>
            </a:r>
            <a:endParaRPr/>
          </a:p>
        </p:txBody>
      </p:sp>
      <p:sp>
        <p:nvSpPr>
          <p:cNvPr id="120" name="Google Shape;120;p2"/>
          <p:cNvSpPr txBox="1"/>
          <p:nvPr/>
        </p:nvSpPr>
        <p:spPr>
          <a:xfrm>
            <a:off x="539602" y="2223424"/>
            <a:ext cx="609777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Avenir"/>
                <a:ea typeface="Avenir"/>
                <a:cs typeface="Avenir"/>
                <a:sym typeface="Avenir"/>
              </a:rPr>
              <a:t>In today's fast-paced lifestyle, people often find it challenging to take time out for cooking meals, and this has led to a surge in the demand for food delivery apps.</a:t>
            </a:r>
            <a:endParaRPr sz="2000">
              <a:solidFill>
                <a:schemeClr val="dk1"/>
              </a:solidFill>
              <a:latin typeface="Avenir"/>
              <a:ea typeface="Avenir"/>
              <a:cs typeface="Avenir"/>
              <a:sym typeface="Aveni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 </a:t>
            </a:r>
            <a:endParaRPr sz="2000">
              <a:solidFill>
                <a:schemeClr val="dk1"/>
              </a:solidFill>
              <a:latin typeface="Avenir"/>
              <a:ea typeface="Avenir"/>
              <a:cs typeface="Avenir"/>
              <a:sym typeface="Avenir"/>
            </a:endParaRPr>
          </a:p>
          <a:p>
            <a:pPr indent="0" lvl="0" marL="0" marR="0" rtl="0" algn="l">
              <a:spcBef>
                <a:spcPts val="0"/>
              </a:spcBef>
              <a:spcAft>
                <a:spcPts val="0"/>
              </a:spcAft>
              <a:buNone/>
            </a:pPr>
            <a:r>
              <a:t/>
            </a:r>
            <a:endParaRPr sz="2000">
              <a:solidFill>
                <a:schemeClr val="dk1"/>
              </a:solidFill>
              <a:latin typeface="Avenir"/>
              <a:ea typeface="Avenir"/>
              <a:cs typeface="Avenir"/>
              <a:sym typeface="Aveni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However, despite the popularity of food delivery apps, there are still several pain points that users experience, such as delayed deliveries, inaccurate orders, poor customer service, and limited menu options.</a:t>
            </a:r>
            <a:endParaRPr/>
          </a:p>
        </p:txBody>
      </p:sp>
      <p:pic>
        <p:nvPicPr>
          <p:cNvPr descr="Fast-paced Lifestyle Photograph by Smetek - Pixels" id="121" name="Google Shape;121;p2"/>
          <p:cNvPicPr preferRelativeResize="0"/>
          <p:nvPr/>
        </p:nvPicPr>
        <p:blipFill rotWithShape="1">
          <a:blip r:embed="rId3">
            <a:alphaModFix/>
          </a:blip>
          <a:srcRect b="0" l="0" r="0" t="0"/>
          <a:stretch/>
        </p:blipFill>
        <p:spPr>
          <a:xfrm>
            <a:off x="6637374" y="2223424"/>
            <a:ext cx="5213960" cy="37946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128cb3cd30_2_0"/>
          <p:cNvSpPr txBox="1"/>
          <p:nvPr>
            <p:ph type="title"/>
          </p:nvPr>
        </p:nvSpPr>
        <p:spPr>
          <a:xfrm>
            <a:off x="965634" y="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10.UX Research methods we applied</a:t>
            </a:r>
            <a:endParaRPr/>
          </a:p>
        </p:txBody>
      </p:sp>
      <p:sp>
        <p:nvSpPr>
          <p:cNvPr id="450" name="Google Shape;450;g2128cb3cd30_2_0"/>
          <p:cNvSpPr txBox="1"/>
          <p:nvPr/>
        </p:nvSpPr>
        <p:spPr>
          <a:xfrm>
            <a:off x="5971703" y="2170259"/>
            <a:ext cx="629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id="451" name="Google Shape;451;g2128cb3cd30_2_0"/>
          <p:cNvPicPr preferRelativeResize="0"/>
          <p:nvPr/>
        </p:nvPicPr>
        <p:blipFill>
          <a:blip r:embed="rId3">
            <a:alphaModFix/>
          </a:blip>
          <a:stretch>
            <a:fillRect/>
          </a:stretch>
        </p:blipFill>
        <p:spPr>
          <a:xfrm>
            <a:off x="836287" y="1857375"/>
            <a:ext cx="10649325" cy="4792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g2128cb3cd30_2_40"/>
          <p:cNvPicPr preferRelativeResize="0"/>
          <p:nvPr/>
        </p:nvPicPr>
        <p:blipFill>
          <a:blip r:embed="rId3">
            <a:alphaModFix/>
          </a:blip>
          <a:stretch>
            <a:fillRect/>
          </a:stretch>
        </p:blipFill>
        <p:spPr>
          <a:xfrm>
            <a:off x="230325" y="193950"/>
            <a:ext cx="11887198" cy="64700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27" name="Google Shape;127;p3"/>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8" name="Google Shape;128;p3"/>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9" name="Google Shape;129;p3"/>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sz="2800"/>
              <a:t>1. Solution</a:t>
            </a:r>
            <a:endParaRPr/>
          </a:p>
        </p:txBody>
      </p:sp>
      <p:sp>
        <p:nvSpPr>
          <p:cNvPr id="130" name="Google Shape;130;p3"/>
          <p:cNvSpPr/>
          <p:nvPr/>
        </p:nvSpPr>
        <p:spPr>
          <a:xfrm>
            <a:off x="0" y="1426546"/>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1" name="Google Shape;131;p3"/>
          <p:cNvSpPr/>
          <p:nvPr/>
        </p:nvSpPr>
        <p:spPr>
          <a:xfrm>
            <a:off x="395893" y="2443480"/>
            <a:ext cx="3383280" cy="18288"/>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2" name="Google Shape;132;p3"/>
          <p:cNvSpPr txBox="1"/>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1700"/>
              <a:buFont typeface="Arial"/>
              <a:buChar char="•"/>
            </a:pPr>
            <a:r>
              <a:rPr lang="en-US" sz="1700">
                <a:solidFill>
                  <a:schemeClr val="dk1"/>
                </a:solidFill>
                <a:latin typeface="Avenir"/>
                <a:ea typeface="Avenir"/>
                <a:cs typeface="Avenir"/>
                <a:sym typeface="Avenir"/>
              </a:rPr>
              <a:t>1. Fast and Accurate Delivery: The app can offer a faster delivery service by partnering with local restaurants and optimizing the delivery routes. The app can also ensure the accuracy of orders by using technology like artificial intelligence and machine learning to reduce errors.</a:t>
            </a:r>
            <a:endParaRPr/>
          </a:p>
        </p:txBody>
      </p:sp>
      <p:pic>
        <p:nvPicPr>
          <p:cNvPr descr="HD Fast Express Delivery Cartoon Illustration Truck PNG | Citypng" id="133" name="Google Shape;133;p3"/>
          <p:cNvPicPr preferRelativeResize="0"/>
          <p:nvPr/>
        </p:nvPicPr>
        <p:blipFill rotWithShape="1">
          <a:blip r:embed="rId3">
            <a:alphaModFix/>
          </a:blip>
          <a:srcRect b="0" l="0" r="0" t="0"/>
          <a:stretch/>
        </p:blipFill>
        <p:spPr>
          <a:xfrm>
            <a:off x="4901184" y="1809357"/>
            <a:ext cx="6922008" cy="33398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9" name="Google Shape;139;p4"/>
          <p:cNvSpPr/>
          <p:nvPr/>
        </p:nvSpPr>
        <p:spPr>
          <a:xfrm>
            <a:off x="409575" y="633619"/>
            <a:ext cx="4279383" cy="5495925"/>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40" name="Google Shape;140;p4"/>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sz="2800"/>
              <a:t>1. Solution</a:t>
            </a:r>
            <a:endParaRPr/>
          </a:p>
        </p:txBody>
      </p:sp>
      <p:sp>
        <p:nvSpPr>
          <p:cNvPr id="141" name="Google Shape;141;p4"/>
          <p:cNvSpPr/>
          <p:nvPr/>
        </p:nvSpPr>
        <p:spPr>
          <a:xfrm>
            <a:off x="345567" y="1171300"/>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42" name="Google Shape;142;p4"/>
          <p:cNvSpPr/>
          <p:nvPr/>
        </p:nvSpPr>
        <p:spPr>
          <a:xfrm>
            <a:off x="877459" y="2093976"/>
            <a:ext cx="3328416" cy="9144"/>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43" name="Google Shape;143;p4"/>
          <p:cNvSpPr txBox="1"/>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1700"/>
              <a:buFont typeface="Arial"/>
              <a:buChar char="•"/>
            </a:pPr>
            <a:r>
              <a:rPr lang="en-US" sz="1700">
                <a:solidFill>
                  <a:schemeClr val="dk1"/>
                </a:solidFill>
                <a:latin typeface="Avenir"/>
                <a:ea typeface="Avenir"/>
                <a:cs typeface="Avenir"/>
                <a:sym typeface="Avenir"/>
              </a:rPr>
              <a:t>2. Wide Menu Options: The app can expand its menu options by partnering with more restaurants and food chains to cater to a wider range of customer preferences. It can also introduce seasonal menus and offer exclusive deals to retain customers.</a:t>
            </a:r>
            <a:endParaRPr/>
          </a:p>
        </p:txBody>
      </p:sp>
      <p:pic>
        <p:nvPicPr>
          <p:cNvPr descr="Mobile navigation: patterns and examples - Justinmind" id="144" name="Google Shape;144;p4"/>
          <p:cNvPicPr preferRelativeResize="0"/>
          <p:nvPr/>
        </p:nvPicPr>
        <p:blipFill rotWithShape="1">
          <a:blip r:embed="rId3">
            <a:alphaModFix/>
          </a:blip>
          <a:srcRect b="0" l="0" r="0" t="0"/>
          <a:stretch/>
        </p:blipFill>
        <p:spPr>
          <a:xfrm>
            <a:off x="5120640" y="1246441"/>
            <a:ext cx="6656832" cy="42645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0" name="Google Shape;150;p5"/>
          <p:cNvSpPr/>
          <p:nvPr/>
        </p:nvSpPr>
        <p:spPr>
          <a:xfrm>
            <a:off x="409575" y="633619"/>
            <a:ext cx="4279383" cy="5495925"/>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1" name="Google Shape;151;p5"/>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sz="2800"/>
              <a:t>1. Solution</a:t>
            </a:r>
            <a:endParaRPr/>
          </a:p>
        </p:txBody>
      </p:sp>
      <p:sp>
        <p:nvSpPr>
          <p:cNvPr id="152" name="Google Shape;152;p5"/>
          <p:cNvSpPr/>
          <p:nvPr/>
        </p:nvSpPr>
        <p:spPr>
          <a:xfrm>
            <a:off x="345567" y="1171300"/>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3" name="Google Shape;153;p5"/>
          <p:cNvSpPr/>
          <p:nvPr/>
        </p:nvSpPr>
        <p:spPr>
          <a:xfrm>
            <a:off x="877459" y="2093976"/>
            <a:ext cx="3328416" cy="9144"/>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4" name="Google Shape;154;p5"/>
          <p:cNvSpPr txBox="1"/>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1700"/>
              <a:buFont typeface="Arial"/>
              <a:buChar char="•"/>
            </a:pPr>
            <a:r>
              <a:rPr lang="en-US" sz="1700">
                <a:solidFill>
                  <a:schemeClr val="dk1"/>
                </a:solidFill>
                <a:latin typeface="Avenir"/>
                <a:ea typeface="Avenir"/>
                <a:cs typeface="Avenir"/>
                <a:sym typeface="Avenir"/>
              </a:rPr>
              <a:t>3. Excellent Customer Service: The app can offer 24/7 customer service through multiple channels, such as phone, chat, and email. The app can also incentivize users to leave feedback and ratings after each order, which can help the app identify areas for improvement and address any issues promptly.</a:t>
            </a:r>
            <a:endParaRPr/>
          </a:p>
        </p:txBody>
      </p:sp>
      <p:pic>
        <p:nvPicPr>
          <p:cNvPr descr="Call center" id="155" name="Google Shape;155;p5"/>
          <p:cNvPicPr preferRelativeResize="0"/>
          <p:nvPr/>
        </p:nvPicPr>
        <p:blipFill rotWithShape="1">
          <a:blip r:embed="rId3">
            <a:alphaModFix/>
          </a:blip>
          <a:srcRect b="0" l="0" r="0" t="0"/>
          <a:stretch/>
        </p:blipFill>
        <p:spPr>
          <a:xfrm>
            <a:off x="5701284" y="630936"/>
            <a:ext cx="5495544" cy="54955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61" name="Google Shape;161;p6"/>
          <p:cNvSpPr/>
          <p:nvPr/>
        </p:nvSpPr>
        <p:spPr>
          <a:xfrm>
            <a:off x="409575" y="633619"/>
            <a:ext cx="4279383" cy="5495925"/>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2" name="Google Shape;162;p6"/>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sz="2800"/>
              <a:t>2. Style Guide</a:t>
            </a:r>
            <a:endParaRPr sz="2800"/>
          </a:p>
        </p:txBody>
      </p:sp>
      <p:sp>
        <p:nvSpPr>
          <p:cNvPr id="163" name="Google Shape;163;p6"/>
          <p:cNvSpPr/>
          <p:nvPr/>
        </p:nvSpPr>
        <p:spPr>
          <a:xfrm>
            <a:off x="345567" y="1171300"/>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4" name="Google Shape;164;p6"/>
          <p:cNvSpPr/>
          <p:nvPr/>
        </p:nvSpPr>
        <p:spPr>
          <a:xfrm>
            <a:off x="877459" y="2093976"/>
            <a:ext cx="3328416" cy="9144"/>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5" name="Google Shape;165;p6"/>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1700"/>
              <a:buNone/>
            </a:pPr>
            <a:r>
              <a:rPr b="1" lang="en-US" sz="1700"/>
              <a:t>Units: </a:t>
            </a:r>
            <a:r>
              <a:rPr lang="en-US" sz="1700"/>
              <a:t>pixels(px)</a:t>
            </a:r>
            <a:endParaRPr/>
          </a:p>
          <a:p>
            <a:pPr indent="0" lvl="0" marL="0" rtl="0" algn="l">
              <a:lnSpc>
                <a:spcPct val="110000"/>
              </a:lnSpc>
              <a:spcBef>
                <a:spcPts val="1000"/>
              </a:spcBef>
              <a:spcAft>
                <a:spcPts val="0"/>
              </a:spcAft>
              <a:buClr>
                <a:schemeClr val="dk1"/>
              </a:buClr>
              <a:buSzPts val="1700"/>
              <a:buNone/>
            </a:pPr>
            <a:r>
              <a:rPr b="1" lang="en-US" sz="1700"/>
              <a:t>Screen dimensions:</a:t>
            </a:r>
            <a:endParaRPr/>
          </a:p>
          <a:p>
            <a:pPr indent="0" lvl="0" marL="0" rtl="0" algn="l">
              <a:lnSpc>
                <a:spcPct val="110000"/>
              </a:lnSpc>
              <a:spcBef>
                <a:spcPts val="1000"/>
              </a:spcBef>
              <a:spcAft>
                <a:spcPts val="0"/>
              </a:spcAft>
              <a:buClr>
                <a:schemeClr val="dk1"/>
              </a:buClr>
              <a:buSzPts val="1700"/>
              <a:buNone/>
            </a:pPr>
            <a:r>
              <a:rPr lang="en-US" sz="1700"/>
              <a:t>W: 432, H: 866</a:t>
            </a:r>
            <a:endParaRPr/>
          </a:p>
          <a:p>
            <a:pPr indent="0" lvl="0" marL="0" rtl="0" algn="l">
              <a:lnSpc>
                <a:spcPct val="110000"/>
              </a:lnSpc>
              <a:spcBef>
                <a:spcPts val="1000"/>
              </a:spcBef>
              <a:spcAft>
                <a:spcPts val="0"/>
              </a:spcAft>
              <a:buClr>
                <a:schemeClr val="dk1"/>
              </a:buClr>
              <a:buSzPts val="1700"/>
              <a:buNone/>
            </a:pPr>
            <a:r>
              <a:rPr b="1" lang="en-US" sz="1700"/>
              <a:t>Button dimensions:</a:t>
            </a:r>
            <a:endParaRPr/>
          </a:p>
          <a:p>
            <a:pPr indent="0" lvl="0" marL="0" rtl="0" algn="l">
              <a:lnSpc>
                <a:spcPct val="110000"/>
              </a:lnSpc>
              <a:spcBef>
                <a:spcPts val="1000"/>
              </a:spcBef>
              <a:spcAft>
                <a:spcPts val="0"/>
              </a:spcAft>
              <a:buClr>
                <a:schemeClr val="dk1"/>
              </a:buClr>
              <a:buSzPts val="1700"/>
              <a:buNone/>
            </a:pPr>
            <a:r>
              <a:rPr lang="en-US" sz="1700"/>
              <a:t>W: 200, H: 26</a:t>
            </a:r>
            <a:endParaRPr/>
          </a:p>
          <a:p>
            <a:pPr indent="0" lvl="0" marL="0" rtl="0" algn="l">
              <a:lnSpc>
                <a:spcPct val="110000"/>
              </a:lnSpc>
              <a:spcBef>
                <a:spcPts val="1000"/>
              </a:spcBef>
              <a:spcAft>
                <a:spcPts val="0"/>
              </a:spcAft>
              <a:buClr>
                <a:schemeClr val="dk1"/>
              </a:buClr>
              <a:buSzPts val="1700"/>
              <a:buNone/>
            </a:pPr>
            <a:r>
              <a:rPr b="1" lang="en-US" sz="1700"/>
              <a:t>Header Font Size: </a:t>
            </a:r>
            <a:r>
              <a:rPr lang="en-US" sz="1700"/>
              <a:t>30</a:t>
            </a:r>
            <a:endParaRPr/>
          </a:p>
          <a:p>
            <a:pPr indent="0" lvl="0" marL="0" rtl="0" algn="l">
              <a:lnSpc>
                <a:spcPct val="110000"/>
              </a:lnSpc>
              <a:spcBef>
                <a:spcPts val="1000"/>
              </a:spcBef>
              <a:spcAft>
                <a:spcPts val="0"/>
              </a:spcAft>
              <a:buClr>
                <a:schemeClr val="dk1"/>
              </a:buClr>
              <a:buSzPts val="1700"/>
              <a:buNone/>
            </a:pPr>
            <a:r>
              <a:rPr b="1" lang="en-US" sz="1700"/>
              <a:t>Paragraph Font Size: </a:t>
            </a:r>
            <a:r>
              <a:rPr lang="en-US" sz="1700"/>
              <a:t>14</a:t>
            </a:r>
            <a:endParaRPr/>
          </a:p>
          <a:p>
            <a:pPr indent="0" lvl="0" marL="0" rtl="0" algn="l">
              <a:lnSpc>
                <a:spcPct val="110000"/>
              </a:lnSpc>
              <a:spcBef>
                <a:spcPts val="1000"/>
              </a:spcBef>
              <a:spcAft>
                <a:spcPts val="0"/>
              </a:spcAft>
              <a:buClr>
                <a:schemeClr val="dk1"/>
              </a:buClr>
              <a:buSzPts val="1700"/>
              <a:buNone/>
            </a:pPr>
            <a:r>
              <a:t/>
            </a:r>
            <a:endParaRPr sz="1700"/>
          </a:p>
        </p:txBody>
      </p:sp>
      <p:pic>
        <p:nvPicPr>
          <p:cNvPr id="166" name="Google Shape;166;p6"/>
          <p:cNvPicPr preferRelativeResize="0"/>
          <p:nvPr/>
        </p:nvPicPr>
        <p:blipFill rotWithShape="1">
          <a:blip r:embed="rId3">
            <a:alphaModFix/>
          </a:blip>
          <a:srcRect b="0" l="0" r="0" t="0"/>
          <a:stretch/>
        </p:blipFill>
        <p:spPr>
          <a:xfrm>
            <a:off x="5470442" y="630936"/>
            <a:ext cx="5957228" cy="54955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7"/>
          <p:cNvSpPr txBox="1"/>
          <p:nvPr>
            <p:ph type="title"/>
          </p:nvPr>
        </p:nvSpPr>
        <p:spPr>
          <a:xfrm>
            <a:off x="841247" y="564733"/>
            <a:ext cx="6676083"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sz="2800"/>
              <a:t>2. Color &amp; Typography Guide</a:t>
            </a:r>
            <a:endParaRPr sz="2800"/>
          </a:p>
        </p:txBody>
      </p:sp>
      <p:sp>
        <p:nvSpPr>
          <p:cNvPr id="172" name="Google Shape;172;p7"/>
          <p:cNvSpPr txBox="1"/>
          <p:nvPr/>
        </p:nvSpPr>
        <p:spPr>
          <a:xfrm>
            <a:off x="754621" y="2172419"/>
            <a:ext cx="3410712"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800"/>
              <a:buFont typeface="Avenir"/>
              <a:buNone/>
            </a:pPr>
            <a:r>
              <a:rPr b="1" lang="en-US" sz="2800">
                <a:solidFill>
                  <a:schemeClr val="dk1"/>
                </a:solidFill>
                <a:latin typeface="Avenir"/>
                <a:ea typeface="Avenir"/>
                <a:cs typeface="Avenir"/>
                <a:sym typeface="Avenir"/>
              </a:rPr>
              <a:t>Primary </a:t>
            </a:r>
            <a:endParaRPr/>
          </a:p>
        </p:txBody>
      </p:sp>
      <p:pic>
        <p:nvPicPr>
          <p:cNvPr id="173" name="Google Shape;173;p7"/>
          <p:cNvPicPr preferRelativeResize="0"/>
          <p:nvPr/>
        </p:nvPicPr>
        <p:blipFill rotWithShape="1">
          <a:blip r:embed="rId3">
            <a:alphaModFix/>
          </a:blip>
          <a:srcRect b="0" l="0" r="0" t="0"/>
          <a:stretch/>
        </p:blipFill>
        <p:spPr>
          <a:xfrm>
            <a:off x="841248" y="2639193"/>
            <a:ext cx="2171700" cy="956540"/>
          </a:xfrm>
          <a:prstGeom prst="rect">
            <a:avLst/>
          </a:prstGeom>
          <a:noFill/>
          <a:ln>
            <a:noFill/>
          </a:ln>
        </p:spPr>
      </p:pic>
      <p:sp>
        <p:nvSpPr>
          <p:cNvPr id="174" name="Google Shape;174;p7"/>
          <p:cNvSpPr txBox="1"/>
          <p:nvPr/>
        </p:nvSpPr>
        <p:spPr>
          <a:xfrm>
            <a:off x="1051400" y="2884076"/>
            <a:ext cx="1788053"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lt1"/>
              </a:buClr>
              <a:buSzPts val="2800"/>
              <a:buFont typeface="Avenir"/>
              <a:buNone/>
            </a:pPr>
            <a:r>
              <a:rPr b="1" lang="en-US" sz="2800">
                <a:solidFill>
                  <a:schemeClr val="lt1"/>
                </a:solidFill>
                <a:latin typeface="Avenir"/>
                <a:ea typeface="Avenir"/>
                <a:cs typeface="Avenir"/>
                <a:sym typeface="Avenir"/>
              </a:rPr>
              <a:t>#FFC529</a:t>
            </a:r>
            <a:r>
              <a:rPr b="1" lang="en-US" sz="2800">
                <a:solidFill>
                  <a:schemeClr val="dk1"/>
                </a:solidFill>
                <a:latin typeface="Avenir"/>
                <a:ea typeface="Avenir"/>
                <a:cs typeface="Avenir"/>
                <a:sym typeface="Avenir"/>
              </a:rPr>
              <a:t> </a:t>
            </a:r>
            <a:endParaRPr/>
          </a:p>
        </p:txBody>
      </p:sp>
      <p:pic>
        <p:nvPicPr>
          <p:cNvPr id="175" name="Google Shape;175;p7"/>
          <p:cNvPicPr preferRelativeResize="0"/>
          <p:nvPr/>
        </p:nvPicPr>
        <p:blipFill rotWithShape="1">
          <a:blip r:embed="rId4">
            <a:alphaModFix/>
          </a:blip>
          <a:srcRect b="0" l="0" r="0" t="0"/>
          <a:stretch/>
        </p:blipFill>
        <p:spPr>
          <a:xfrm>
            <a:off x="3606978" y="2639193"/>
            <a:ext cx="2170800" cy="968036"/>
          </a:xfrm>
          <a:prstGeom prst="rect">
            <a:avLst/>
          </a:prstGeom>
          <a:noFill/>
          <a:ln>
            <a:noFill/>
          </a:ln>
        </p:spPr>
      </p:pic>
      <p:sp>
        <p:nvSpPr>
          <p:cNvPr id="176" name="Google Shape;176;p7"/>
          <p:cNvSpPr txBox="1"/>
          <p:nvPr/>
        </p:nvSpPr>
        <p:spPr>
          <a:xfrm>
            <a:off x="3535510" y="2172419"/>
            <a:ext cx="3410712"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800"/>
              <a:buFont typeface="Avenir"/>
              <a:buNone/>
            </a:pPr>
            <a:r>
              <a:rPr b="0" lang="en-US" sz="2800">
                <a:solidFill>
                  <a:schemeClr val="dk1"/>
                </a:solidFill>
                <a:latin typeface="Avenir"/>
                <a:ea typeface="Avenir"/>
                <a:cs typeface="Avenir"/>
                <a:sym typeface="Avenir"/>
              </a:rPr>
              <a:t>Secondary </a:t>
            </a:r>
            <a:endParaRPr/>
          </a:p>
        </p:txBody>
      </p:sp>
      <p:sp>
        <p:nvSpPr>
          <p:cNvPr id="177" name="Google Shape;177;p7"/>
          <p:cNvSpPr txBox="1"/>
          <p:nvPr/>
        </p:nvSpPr>
        <p:spPr>
          <a:xfrm>
            <a:off x="3798351" y="2872580"/>
            <a:ext cx="1788053"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lt1"/>
              </a:buClr>
              <a:buSzPts val="2800"/>
              <a:buFont typeface="Avenir"/>
              <a:buNone/>
            </a:pPr>
            <a:r>
              <a:rPr b="1" lang="en-US" sz="2800">
                <a:solidFill>
                  <a:schemeClr val="lt1"/>
                </a:solidFill>
                <a:latin typeface="Avenir"/>
                <a:ea typeface="Avenir"/>
                <a:cs typeface="Avenir"/>
                <a:sym typeface="Avenir"/>
              </a:rPr>
              <a:t>#000000</a:t>
            </a:r>
            <a:endParaRPr b="1" sz="2800">
              <a:solidFill>
                <a:schemeClr val="dk1"/>
              </a:solidFill>
              <a:latin typeface="Avenir"/>
              <a:ea typeface="Avenir"/>
              <a:cs typeface="Avenir"/>
              <a:sym typeface="Avenir"/>
            </a:endParaRPr>
          </a:p>
        </p:txBody>
      </p:sp>
      <p:pic>
        <p:nvPicPr>
          <p:cNvPr id="178" name="Google Shape;178;p7"/>
          <p:cNvPicPr preferRelativeResize="0"/>
          <p:nvPr/>
        </p:nvPicPr>
        <p:blipFill rotWithShape="1">
          <a:blip r:embed="rId5">
            <a:alphaModFix/>
          </a:blip>
          <a:srcRect b="0" l="0" r="0" t="0"/>
          <a:stretch/>
        </p:blipFill>
        <p:spPr>
          <a:xfrm>
            <a:off x="5704563" y="2636736"/>
            <a:ext cx="2162175" cy="968036"/>
          </a:xfrm>
          <a:prstGeom prst="rect">
            <a:avLst/>
          </a:prstGeom>
          <a:noFill/>
          <a:ln>
            <a:noFill/>
          </a:ln>
        </p:spPr>
      </p:pic>
      <p:sp>
        <p:nvSpPr>
          <p:cNvPr id="179" name="Google Shape;179;p7"/>
          <p:cNvSpPr txBox="1"/>
          <p:nvPr/>
        </p:nvSpPr>
        <p:spPr>
          <a:xfrm>
            <a:off x="5969151" y="2870123"/>
            <a:ext cx="1788053"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lt1"/>
              </a:buClr>
              <a:buSzPts val="2800"/>
              <a:buFont typeface="Avenir"/>
              <a:buNone/>
            </a:pPr>
            <a:r>
              <a:rPr b="1" lang="en-US" sz="2800">
                <a:solidFill>
                  <a:schemeClr val="lt1"/>
                </a:solidFill>
                <a:latin typeface="Avenir"/>
                <a:ea typeface="Avenir"/>
                <a:cs typeface="Avenir"/>
                <a:sym typeface="Avenir"/>
              </a:rPr>
              <a:t>#aaaaaa</a:t>
            </a:r>
            <a:endParaRPr b="1" sz="2800">
              <a:solidFill>
                <a:schemeClr val="dk1"/>
              </a:solidFill>
              <a:latin typeface="Avenir"/>
              <a:ea typeface="Avenir"/>
              <a:cs typeface="Avenir"/>
              <a:sym typeface="Avenir"/>
            </a:endParaRPr>
          </a:p>
        </p:txBody>
      </p:sp>
      <p:sp>
        <p:nvSpPr>
          <p:cNvPr id="180" name="Google Shape;180;p7"/>
          <p:cNvSpPr txBox="1"/>
          <p:nvPr/>
        </p:nvSpPr>
        <p:spPr>
          <a:xfrm>
            <a:off x="1333380" y="3607229"/>
            <a:ext cx="1224092" cy="46677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C529"/>
              </a:buClr>
              <a:buSzPts val="2000"/>
              <a:buFont typeface="Avenir"/>
              <a:buNone/>
            </a:pPr>
            <a:r>
              <a:rPr b="1" lang="en-US" sz="2000">
                <a:solidFill>
                  <a:srgbClr val="FFC529"/>
                </a:solidFill>
                <a:latin typeface="Avenir"/>
                <a:ea typeface="Avenir"/>
                <a:cs typeface="Avenir"/>
                <a:sym typeface="Avenir"/>
              </a:rPr>
              <a:t>Orange</a:t>
            </a:r>
            <a:r>
              <a:rPr b="1" lang="en-US" sz="2000">
                <a:solidFill>
                  <a:schemeClr val="dk1"/>
                </a:solidFill>
                <a:latin typeface="Avenir"/>
                <a:ea typeface="Avenir"/>
                <a:cs typeface="Avenir"/>
                <a:sym typeface="Avenir"/>
              </a:rPr>
              <a:t> </a:t>
            </a:r>
            <a:endParaRPr/>
          </a:p>
        </p:txBody>
      </p:sp>
      <p:sp>
        <p:nvSpPr>
          <p:cNvPr id="181" name="Google Shape;181;p7"/>
          <p:cNvSpPr txBox="1"/>
          <p:nvPr/>
        </p:nvSpPr>
        <p:spPr>
          <a:xfrm>
            <a:off x="4218166" y="3609686"/>
            <a:ext cx="914882" cy="46677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venir"/>
              <a:buNone/>
            </a:pPr>
            <a:r>
              <a:rPr b="1" lang="en-US" sz="2000">
                <a:solidFill>
                  <a:schemeClr val="dk1"/>
                </a:solidFill>
                <a:latin typeface="Avenir"/>
                <a:ea typeface="Avenir"/>
                <a:cs typeface="Avenir"/>
                <a:sym typeface="Avenir"/>
              </a:rPr>
              <a:t>Black </a:t>
            </a:r>
            <a:endParaRPr/>
          </a:p>
        </p:txBody>
      </p:sp>
      <p:sp>
        <p:nvSpPr>
          <p:cNvPr id="182" name="Google Shape;182;p7"/>
          <p:cNvSpPr txBox="1"/>
          <p:nvPr/>
        </p:nvSpPr>
        <p:spPr>
          <a:xfrm>
            <a:off x="6380341" y="3602315"/>
            <a:ext cx="914882" cy="46677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AAAAAA"/>
              </a:buClr>
              <a:buSzPts val="2000"/>
              <a:buFont typeface="Avenir"/>
              <a:buNone/>
            </a:pPr>
            <a:r>
              <a:rPr b="1" lang="en-US" sz="2000">
                <a:solidFill>
                  <a:srgbClr val="AAAAAA"/>
                </a:solidFill>
                <a:latin typeface="Avenir"/>
                <a:ea typeface="Avenir"/>
                <a:cs typeface="Avenir"/>
                <a:sym typeface="Avenir"/>
              </a:rPr>
              <a:t>Grey</a:t>
            </a:r>
            <a:r>
              <a:rPr b="1" lang="en-US" sz="2000">
                <a:solidFill>
                  <a:schemeClr val="dk1"/>
                </a:solidFill>
                <a:latin typeface="Avenir"/>
                <a:ea typeface="Avenir"/>
                <a:cs typeface="Avenir"/>
                <a:sym typeface="Avenir"/>
              </a:rPr>
              <a:t> </a:t>
            </a:r>
            <a:endParaRPr/>
          </a:p>
        </p:txBody>
      </p:sp>
      <p:sp>
        <p:nvSpPr>
          <p:cNvPr id="183" name="Google Shape;183;p7"/>
          <p:cNvSpPr txBox="1"/>
          <p:nvPr/>
        </p:nvSpPr>
        <p:spPr>
          <a:xfrm>
            <a:off x="754620" y="4218808"/>
            <a:ext cx="5686917"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800"/>
              <a:buFont typeface="Avenir"/>
              <a:buNone/>
            </a:pPr>
            <a:r>
              <a:rPr b="1" lang="en-US" sz="2800">
                <a:solidFill>
                  <a:schemeClr val="dk1"/>
                </a:solidFill>
                <a:latin typeface="Avenir"/>
                <a:ea typeface="Avenir"/>
                <a:cs typeface="Avenir"/>
                <a:sym typeface="Avenir"/>
              </a:rPr>
              <a:t>Primary Font: </a:t>
            </a:r>
            <a:r>
              <a:rPr b="0" lang="en-US" sz="2800">
                <a:solidFill>
                  <a:schemeClr val="dk1"/>
                </a:solidFill>
                <a:latin typeface="Avenir"/>
                <a:ea typeface="Avenir"/>
                <a:cs typeface="Avenir"/>
                <a:sym typeface="Avenir"/>
              </a:rPr>
              <a:t>Abyssinica SIL </a:t>
            </a:r>
            <a:endParaRPr/>
          </a:p>
        </p:txBody>
      </p:sp>
      <p:sp>
        <p:nvSpPr>
          <p:cNvPr id="184" name="Google Shape;184;p7"/>
          <p:cNvSpPr txBox="1"/>
          <p:nvPr/>
        </p:nvSpPr>
        <p:spPr>
          <a:xfrm>
            <a:off x="754619" y="4697078"/>
            <a:ext cx="8228514" cy="1754522"/>
          </a:xfrm>
          <a:prstGeom prst="rect">
            <a:avLst/>
          </a:prstGeom>
          <a:noFill/>
          <a:ln>
            <a:noFill/>
          </a:ln>
        </p:spPr>
        <p:txBody>
          <a:bodyPr anchorCtr="0" anchor="ctr" bIns="45700" lIns="91425" spcFirstLastPara="1" rIns="91425" wrap="square" tIns="45700">
            <a:normAutofit/>
          </a:bodyPr>
          <a:lstStyle/>
          <a:p>
            <a:pPr indent="-457200" lvl="0" marL="457200" marR="0" rtl="0" algn="l">
              <a:lnSpc>
                <a:spcPct val="90000"/>
              </a:lnSpc>
              <a:spcBef>
                <a:spcPts val="0"/>
              </a:spcBef>
              <a:spcAft>
                <a:spcPts val="0"/>
              </a:spcAft>
              <a:buClr>
                <a:schemeClr val="dk1"/>
              </a:buClr>
              <a:buSzPts val="2000"/>
              <a:buFont typeface="Avenir"/>
              <a:buAutoNum type="arabicPeriod"/>
            </a:pPr>
            <a:r>
              <a:rPr b="0" lang="en-US" sz="2000">
                <a:solidFill>
                  <a:schemeClr val="dk1"/>
                </a:solidFill>
                <a:latin typeface="Avenir"/>
                <a:ea typeface="Avenir"/>
                <a:cs typeface="Avenir"/>
                <a:sym typeface="Avenir"/>
              </a:rPr>
              <a:t>Homepage – 14px Regular, According to need</a:t>
            </a:r>
            <a:endParaRPr/>
          </a:p>
          <a:p>
            <a:pPr indent="-457200" lvl="0" marL="457200" marR="0" rtl="0" algn="l">
              <a:lnSpc>
                <a:spcPct val="90000"/>
              </a:lnSpc>
              <a:spcBef>
                <a:spcPts val="0"/>
              </a:spcBef>
              <a:spcAft>
                <a:spcPts val="0"/>
              </a:spcAft>
              <a:buClr>
                <a:schemeClr val="dk1"/>
              </a:buClr>
              <a:buSzPts val="2000"/>
              <a:buFont typeface="Avenir"/>
              <a:buAutoNum type="arabicPeriod"/>
            </a:pPr>
            <a:r>
              <a:rPr b="0" lang="en-US" sz="2000">
                <a:solidFill>
                  <a:schemeClr val="dk1"/>
                </a:solidFill>
                <a:latin typeface="Avenir"/>
                <a:ea typeface="Avenir"/>
                <a:cs typeface="Avenir"/>
                <a:sym typeface="Avenir"/>
              </a:rPr>
              <a:t>Category – 26px Regular, According to need</a:t>
            </a:r>
            <a:endParaRPr b="0" sz="2000">
              <a:solidFill>
                <a:schemeClr val="dk1"/>
              </a:solidFill>
              <a:latin typeface="Avenir"/>
              <a:ea typeface="Avenir"/>
              <a:cs typeface="Avenir"/>
              <a:sym typeface="Avenir"/>
            </a:endParaRPr>
          </a:p>
          <a:p>
            <a:pPr indent="-457200" lvl="0" marL="457200" marR="0" rtl="0" algn="l">
              <a:lnSpc>
                <a:spcPct val="90000"/>
              </a:lnSpc>
              <a:spcBef>
                <a:spcPts val="0"/>
              </a:spcBef>
              <a:spcAft>
                <a:spcPts val="0"/>
              </a:spcAft>
              <a:buClr>
                <a:schemeClr val="dk1"/>
              </a:buClr>
              <a:buSzPts val="2000"/>
              <a:buFont typeface="Avenir"/>
              <a:buAutoNum type="arabicPeriod"/>
            </a:pPr>
            <a:r>
              <a:rPr b="0" lang="en-US" sz="2000">
                <a:solidFill>
                  <a:schemeClr val="dk1"/>
                </a:solidFill>
                <a:latin typeface="Avenir"/>
                <a:ea typeface="Avenir"/>
                <a:cs typeface="Avenir"/>
                <a:sym typeface="Avenir"/>
              </a:rPr>
              <a:t>Buttons – According to need</a:t>
            </a:r>
            <a:endParaRPr/>
          </a:p>
          <a:p>
            <a:pPr indent="-457200" lvl="0" marL="457200" marR="0" rtl="0" algn="l">
              <a:lnSpc>
                <a:spcPct val="90000"/>
              </a:lnSpc>
              <a:spcBef>
                <a:spcPts val="0"/>
              </a:spcBef>
              <a:spcAft>
                <a:spcPts val="0"/>
              </a:spcAft>
              <a:buClr>
                <a:schemeClr val="dk1"/>
              </a:buClr>
              <a:buSzPts val="2000"/>
              <a:buFont typeface="Avenir"/>
              <a:buAutoNum type="arabicPeriod"/>
            </a:pPr>
            <a:r>
              <a:rPr b="0" lang="en-US" sz="2000">
                <a:solidFill>
                  <a:schemeClr val="dk1"/>
                </a:solidFill>
                <a:latin typeface="Avenir"/>
                <a:ea typeface="Avenir"/>
                <a:cs typeface="Avenir"/>
                <a:sym typeface="Avenir"/>
              </a:rPr>
              <a:t>Sign in/Sign up – 28px Bold, UPPERCASE</a:t>
            </a:r>
            <a:endParaRPr/>
          </a:p>
        </p:txBody>
      </p:sp>
      <p:sp>
        <p:nvSpPr>
          <p:cNvPr id="185" name="Google Shape;185;p7"/>
          <p:cNvSpPr txBox="1"/>
          <p:nvPr/>
        </p:nvSpPr>
        <p:spPr>
          <a:xfrm>
            <a:off x="8387957" y="2204372"/>
            <a:ext cx="3410712" cy="466774"/>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800"/>
              <a:buFont typeface="Avenir"/>
              <a:buNone/>
            </a:pPr>
            <a:r>
              <a:rPr b="1" lang="en-US" sz="2800">
                <a:solidFill>
                  <a:schemeClr val="dk1"/>
                </a:solidFill>
                <a:latin typeface="Avenir"/>
                <a:ea typeface="Avenir"/>
                <a:cs typeface="Avenir"/>
                <a:sym typeface="Avenir"/>
              </a:rPr>
              <a:t>Logo</a:t>
            </a:r>
            <a:endParaRPr/>
          </a:p>
        </p:txBody>
      </p:sp>
      <p:pic>
        <p:nvPicPr>
          <p:cNvPr id="186" name="Google Shape;186;p7"/>
          <p:cNvPicPr preferRelativeResize="0"/>
          <p:nvPr/>
        </p:nvPicPr>
        <p:blipFill rotWithShape="1">
          <a:blip r:embed="rId6">
            <a:alphaModFix/>
          </a:blip>
          <a:srcRect b="0" l="0" r="0" t="0"/>
          <a:stretch/>
        </p:blipFill>
        <p:spPr>
          <a:xfrm>
            <a:off x="8461506" y="2650689"/>
            <a:ext cx="2889246" cy="28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92" name="Google Shape;192;p8"/>
          <p:cNvSpPr/>
          <p:nvPr/>
        </p:nvSpPr>
        <p:spPr>
          <a:xfrm>
            <a:off x="558209" y="0"/>
            <a:ext cx="11167447" cy="2018806"/>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93" name="Google Shape;193;p8"/>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94" name="Google Shape;194;p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a:t>3. Product Objectives</a:t>
            </a:r>
            <a:endParaRPr/>
          </a:p>
        </p:txBody>
      </p:sp>
      <p:sp>
        <p:nvSpPr>
          <p:cNvPr id="195" name="Google Shape;195;p8"/>
          <p:cNvSpPr/>
          <p:nvPr/>
        </p:nvSpPr>
        <p:spPr>
          <a:xfrm>
            <a:off x="498834" y="767116"/>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96" name="Google Shape;196;p8"/>
          <p:cNvSpPr txBox="1"/>
          <p:nvPr>
            <p:ph idx="1" type="body"/>
          </p:nvPr>
        </p:nvSpPr>
        <p:spPr>
          <a:xfrm>
            <a:off x="566928" y="2123600"/>
            <a:ext cx="8709847" cy="4572001"/>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dk1"/>
              </a:buClr>
              <a:buSzPts val="2000"/>
              <a:buNone/>
            </a:pPr>
            <a:r>
              <a:rPr i="0" lang="en-US" sz="2000">
                <a:latin typeface="Arial"/>
                <a:ea typeface="Arial"/>
                <a:cs typeface="Arial"/>
                <a:sym typeface="Arial"/>
              </a:rPr>
              <a:t>1.The most important objective of the food delivery app is to create </a:t>
            </a:r>
            <a:r>
              <a:rPr b="1" i="0" lang="en-US" sz="2000">
                <a:latin typeface="Arial"/>
                <a:ea typeface="Arial"/>
                <a:cs typeface="Arial"/>
                <a:sym typeface="Arial"/>
              </a:rPr>
              <a:t>BUSINESS</a:t>
            </a:r>
            <a:r>
              <a:rPr i="0" lang="en-US" sz="2000">
                <a:latin typeface="Arial"/>
                <a:ea typeface="Arial"/>
                <a:cs typeface="Arial"/>
                <a:sym typeface="Arial"/>
              </a:rPr>
              <a:t>. With the technology advancement the app helps in connecting the restaurants and customers. </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2.</a:t>
            </a:r>
            <a:r>
              <a:rPr b="1" i="0" lang="en-US" sz="2000">
                <a:latin typeface="Arial"/>
                <a:ea typeface="Arial"/>
                <a:cs typeface="Arial"/>
                <a:sym typeface="Arial"/>
              </a:rPr>
              <a:t>Convenience</a:t>
            </a:r>
            <a:r>
              <a:rPr i="0" lang="en-US" sz="2000">
                <a:latin typeface="Arial"/>
                <a:ea typeface="Arial"/>
                <a:cs typeface="Arial"/>
                <a:sym typeface="Arial"/>
              </a:rPr>
              <a:t>: Users should find it simpler to utilize the app to order meals from their preferred restaurants and have them delivered straight to their door.</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3.</a:t>
            </a:r>
            <a:r>
              <a:rPr b="1" i="0" lang="en-US" sz="2000">
                <a:latin typeface="Arial"/>
                <a:ea typeface="Arial"/>
                <a:cs typeface="Arial"/>
                <a:sym typeface="Arial"/>
              </a:rPr>
              <a:t>Accessibility</a:t>
            </a:r>
            <a:r>
              <a:rPr i="0" lang="en-US" sz="2000">
                <a:latin typeface="Arial"/>
                <a:ea typeface="Arial"/>
                <a:cs typeface="Arial"/>
                <a:sym typeface="Arial"/>
              </a:rPr>
              <a:t>: The app should be usable by a variety of users, including those with impairments or limited access to technology.</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4.</a:t>
            </a:r>
            <a:r>
              <a:rPr b="1" i="0" lang="en-US" sz="2000">
                <a:latin typeface="Arial"/>
                <a:ea typeface="Arial"/>
                <a:cs typeface="Arial"/>
                <a:sym typeface="Arial"/>
              </a:rPr>
              <a:t>Information</a:t>
            </a:r>
            <a:r>
              <a:rPr i="0" lang="en-US" sz="2000">
                <a:latin typeface="Arial"/>
                <a:ea typeface="Arial"/>
                <a:cs typeface="Arial"/>
                <a:sym typeface="Arial"/>
              </a:rPr>
              <a:t> such as open hours, distance, restaurant data and other information is put in the app which helps in providing a detailed idea for ordering food.</a:t>
            </a:r>
            <a:endParaRPr/>
          </a:p>
          <a:p>
            <a:pPr indent="0" lvl="0" marL="0" rtl="0" algn="l">
              <a:lnSpc>
                <a:spcPct val="110000"/>
              </a:lnSpc>
              <a:spcBef>
                <a:spcPts val="1000"/>
              </a:spcBef>
              <a:spcAft>
                <a:spcPts val="0"/>
              </a:spcAft>
              <a:buClr>
                <a:schemeClr val="dk1"/>
              </a:buClr>
              <a:buSzPts val="2000"/>
              <a:buNone/>
            </a:pPr>
            <a:r>
              <a:rPr i="0" lang="en-US" sz="2000">
                <a:latin typeface="Arial"/>
                <a:ea typeface="Arial"/>
                <a:cs typeface="Arial"/>
                <a:sym typeface="Arial"/>
              </a:rPr>
              <a:t>5.</a:t>
            </a:r>
            <a:r>
              <a:rPr b="1" i="0" lang="en-US" sz="2000">
                <a:latin typeface="Arial"/>
                <a:ea typeface="Arial"/>
                <a:cs typeface="Arial"/>
                <a:sym typeface="Arial"/>
              </a:rPr>
              <a:t>Customer Service</a:t>
            </a:r>
            <a:r>
              <a:rPr i="0" lang="en-US" sz="2000">
                <a:latin typeface="Arial"/>
                <a:ea typeface="Arial"/>
                <a:cs typeface="Arial"/>
                <a:sym typeface="Arial"/>
              </a:rPr>
              <a:t>: The app should provide responsive customer support that promptly and effectively addresses user complaints and feedback.</a:t>
            </a:r>
            <a:endParaRPr/>
          </a:p>
        </p:txBody>
      </p:sp>
      <p:pic>
        <p:nvPicPr>
          <p:cNvPr descr="Consumer Psychology 101: Why Convenience Is Key for E-Commerce Longevity |  Inc.com" id="197" name="Google Shape;197;p8"/>
          <p:cNvPicPr preferRelativeResize="0"/>
          <p:nvPr/>
        </p:nvPicPr>
        <p:blipFill rotWithShape="1">
          <a:blip r:embed="rId3">
            <a:alphaModFix/>
          </a:blip>
          <a:srcRect b="0" l="0" r="0" t="0"/>
          <a:stretch/>
        </p:blipFill>
        <p:spPr>
          <a:xfrm>
            <a:off x="9276775" y="2560320"/>
            <a:ext cx="2701070" cy="1519352"/>
          </a:xfrm>
          <a:prstGeom prst="rect">
            <a:avLst/>
          </a:prstGeom>
          <a:noFill/>
          <a:ln>
            <a:noFill/>
          </a:ln>
        </p:spPr>
      </p:pic>
      <p:pic>
        <p:nvPicPr>
          <p:cNvPr descr="10 Essential Call Center Customer Service Tips for 2023" id="198" name="Google Shape;198;p8"/>
          <p:cNvPicPr preferRelativeResize="0"/>
          <p:nvPr/>
        </p:nvPicPr>
        <p:blipFill rotWithShape="1">
          <a:blip r:embed="rId4">
            <a:alphaModFix/>
          </a:blip>
          <a:srcRect b="0" l="0" r="0" t="0"/>
          <a:stretch/>
        </p:blipFill>
        <p:spPr>
          <a:xfrm>
            <a:off x="9466905" y="4374792"/>
            <a:ext cx="2320809" cy="23208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ccentBoxVTI">
  <a:themeElements>
    <a:clrScheme name="AccentBoxVTI">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2023-02-20T00:23:37Z</dcterms:created>
  <dc:creator>Monalika Pradhan</dc:creator>
</cp:coreProperties>
</file>